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24.09.2022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24.09.2022</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24.09.2022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24.09.2022</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24.09.2022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24.09.2022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24.09.2022</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24.09.2022</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24.09.2022</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71472" y="3500438"/>
            <a:ext cx="6400800" cy="1752600"/>
          </a:xfrm>
        </p:spPr>
        <p:txBody>
          <a:bodyPr/>
          <a:lstStyle/>
          <a:p>
            <a:pPr algn="l"/>
            <a:r>
              <a:rPr lang="ru-RU" dirty="0" smtClean="0">
                <a:solidFill>
                  <a:schemeClr val="tx1"/>
                </a:solidFill>
              </a:rPr>
              <a:t>Андреева Елена Леонидовна</a:t>
            </a:r>
          </a:p>
          <a:p>
            <a:pPr algn="l"/>
            <a:r>
              <a:rPr lang="ru-RU" dirty="0" smtClean="0">
                <a:solidFill>
                  <a:schemeClr val="tx1"/>
                </a:solidFill>
              </a:rPr>
              <a:t>Старший воспитатель</a:t>
            </a:r>
          </a:p>
          <a:p>
            <a:pPr algn="l"/>
            <a:r>
              <a:rPr lang="ru-RU" dirty="0" smtClean="0">
                <a:solidFill>
                  <a:schemeClr val="tx1"/>
                </a:solidFill>
              </a:rPr>
              <a:t>МАДОУ «Детский сад №77»</a:t>
            </a:r>
          </a:p>
          <a:p>
            <a:pPr algn="l"/>
            <a:r>
              <a:rPr lang="ru-RU" dirty="0" smtClean="0">
                <a:solidFill>
                  <a:schemeClr val="tx1"/>
                </a:solidFill>
              </a:rPr>
              <a:t>г. Череповец</a:t>
            </a:r>
            <a:endParaRPr lang="ru-RU" dirty="0">
              <a:solidFill>
                <a:schemeClr val="tx1"/>
              </a:solidFill>
            </a:endParaRPr>
          </a:p>
        </p:txBody>
      </p:sp>
      <p:sp>
        <p:nvSpPr>
          <p:cNvPr id="2" name="Заголовок 1"/>
          <p:cNvSpPr>
            <a:spLocks noGrp="1"/>
          </p:cNvSpPr>
          <p:nvPr>
            <p:ph type="ctrTitle"/>
          </p:nvPr>
        </p:nvSpPr>
        <p:spPr>
          <a:xfrm>
            <a:off x="714348" y="428604"/>
            <a:ext cx="7772400" cy="1633558"/>
          </a:xfrm>
        </p:spPr>
        <p:txBody>
          <a:bodyPr>
            <a:noAutofit/>
          </a:bodyPr>
          <a:lstStyle/>
          <a:p>
            <a:r>
              <a:rPr lang="ru-RU" sz="3200" b="1" dirty="0" smtClean="0">
                <a:solidFill>
                  <a:schemeClr val="tx1"/>
                </a:solidFill>
                <a:latin typeface="Arial" pitchFamily="34" charset="0"/>
                <a:cs typeface="Arial" pitchFamily="34" charset="0"/>
              </a:rPr>
              <a:t>Специфика состояния инклюзивной культуры педагогов ДОО на территории Вологодской области</a:t>
            </a:r>
            <a:endParaRPr lang="ru-RU" sz="3200" dirty="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534400" cy="558948"/>
          </a:xfrm>
        </p:spPr>
        <p:txBody>
          <a:bodyPr>
            <a:normAutofit/>
          </a:bodyPr>
          <a:lstStyle/>
          <a:p>
            <a:r>
              <a:rPr lang="ru-RU" sz="2400" b="1" dirty="0" smtClean="0">
                <a:solidFill>
                  <a:schemeClr val="tx1"/>
                </a:solidFill>
                <a:latin typeface="Arial" pitchFamily="34" charset="0"/>
                <a:cs typeface="Arial" pitchFamily="34" charset="0"/>
              </a:rPr>
              <a:t>Результаты эмпирического исследования</a:t>
            </a:r>
            <a:endParaRPr lang="ru-RU" sz="2400" b="1" dirty="0">
              <a:solidFill>
                <a:schemeClr val="tx1"/>
              </a:solidFill>
              <a:latin typeface="Arial" pitchFamily="34" charset="0"/>
              <a:cs typeface="Arial" pitchFamily="34" charset="0"/>
            </a:endParaRPr>
          </a:p>
        </p:txBody>
      </p:sp>
      <p:sp>
        <p:nvSpPr>
          <p:cNvPr id="3" name="Содержимое 2"/>
          <p:cNvSpPr>
            <a:spLocks noGrp="1"/>
          </p:cNvSpPr>
          <p:nvPr>
            <p:ph sz="quarter" idx="1"/>
          </p:nvPr>
        </p:nvSpPr>
        <p:spPr>
          <a:xfrm>
            <a:off x="301752" y="1527048"/>
            <a:ext cx="8627966" cy="4545158"/>
          </a:xfrm>
        </p:spPr>
        <p:txBody>
          <a:bodyPr>
            <a:noAutofit/>
          </a:bodyPr>
          <a:lstStyle/>
          <a:p>
            <a:pPr algn="just">
              <a:buNone/>
            </a:pPr>
            <a:r>
              <a:rPr lang="ru-RU" sz="1400" dirty="0" smtClean="0">
                <a:latin typeface="Arial" pitchFamily="34" charset="0"/>
                <a:cs typeface="Arial" pitchFamily="34" charset="0"/>
              </a:rPr>
              <a:t>На основании эмпирического исследования мы можем заключить, что:</a:t>
            </a:r>
          </a:p>
          <a:p>
            <a:pPr algn="just">
              <a:buFont typeface="Wingdings" pitchFamily="2" charset="2"/>
              <a:buChar char="Ø"/>
            </a:pPr>
            <a:r>
              <a:rPr lang="ru-RU" sz="1400" dirty="0" smtClean="0">
                <a:latin typeface="Arial" pitchFamily="34" charset="0"/>
                <a:cs typeface="Arial" pitchFamily="34" charset="0"/>
              </a:rPr>
              <a:t> примерно 48% респондентов имеют условно удовлетворительный, а 24% педагогов ЭГ – удовлетворительный уровни инклюзивной культуры. Большинство педагогов, у которых выявлены данные уровни инклюзивной культуры – это </a:t>
            </a:r>
            <a:r>
              <a:rPr lang="ru-RU" sz="1400" dirty="0" err="1" smtClean="0">
                <a:latin typeface="Arial" pitchFamily="34" charset="0"/>
                <a:cs typeface="Arial" pitchFamily="34" charset="0"/>
              </a:rPr>
              <a:t>адаптанты</a:t>
            </a:r>
            <a:r>
              <a:rPr lang="ru-RU" sz="1400" dirty="0" smtClean="0">
                <a:latin typeface="Arial" pitchFamily="34" charset="0"/>
                <a:cs typeface="Arial" pitchFamily="34" charset="0"/>
              </a:rPr>
              <a:t> и </a:t>
            </a:r>
            <a:r>
              <a:rPr lang="ru-RU" sz="1400" dirty="0" err="1" smtClean="0">
                <a:latin typeface="Arial" pitchFamily="34" charset="0"/>
                <a:cs typeface="Arial" pitchFamily="34" charset="0"/>
              </a:rPr>
              <a:t>интерналы</a:t>
            </a:r>
            <a:r>
              <a:rPr lang="ru-RU" sz="1400" dirty="0" smtClean="0">
                <a:latin typeface="Arial" pitchFamily="34" charset="0"/>
                <a:cs typeface="Arial" pitchFamily="34" charset="0"/>
              </a:rPr>
              <a:t>.</a:t>
            </a:r>
          </a:p>
          <a:p>
            <a:pPr algn="just">
              <a:buFont typeface="Wingdings" pitchFamily="2" charset="2"/>
              <a:buChar char="Ø"/>
            </a:pPr>
            <a:r>
              <a:rPr lang="ru-RU" sz="1400" dirty="0" smtClean="0">
                <a:latin typeface="Arial" pitchFamily="34" charset="0"/>
                <a:cs typeface="Arial" pitchFamily="34" charset="0"/>
              </a:rPr>
              <a:t>Примерно у десятой части испытуемых ЭГ отмечен неудовлетворительный уровень. К этому уровню отнесено большинство педагогов, которые имеют статус мастеров. Всего у 4% респондентов отмечен критический уровень инклюзивной культуры. В эту подгруппу в основном отнесены </a:t>
            </a:r>
            <a:r>
              <a:rPr lang="ru-RU" sz="1400" dirty="0" err="1" smtClean="0">
                <a:latin typeface="Arial" pitchFamily="34" charset="0"/>
                <a:cs typeface="Arial" pitchFamily="34" charset="0"/>
              </a:rPr>
              <a:t>интерналы</a:t>
            </a:r>
            <a:r>
              <a:rPr lang="ru-RU" sz="1400" dirty="0" smtClean="0">
                <a:latin typeface="Arial" pitchFamily="34" charset="0"/>
                <a:cs typeface="Arial" pitchFamily="34" charset="0"/>
              </a:rPr>
              <a:t> и мастера.</a:t>
            </a:r>
          </a:p>
          <a:p>
            <a:pPr algn="just">
              <a:buFont typeface="Wingdings" pitchFamily="2" charset="2"/>
              <a:buChar char="Ø"/>
            </a:pPr>
            <a:r>
              <a:rPr lang="ru-RU" sz="1400" dirty="0" smtClean="0">
                <a:latin typeface="Arial" pitchFamily="34" charset="0"/>
                <a:cs typeface="Arial" pitchFamily="34" charset="0"/>
              </a:rPr>
              <a:t>Около пятой части педагогов ДОО выявлен высокий уровень инклюзивной культуры. Этот уровень инклюзивной культуры выявлен преимущественно у оптантов и </a:t>
            </a:r>
            <a:r>
              <a:rPr lang="ru-RU" sz="1400" dirty="0" err="1" smtClean="0">
                <a:latin typeface="Arial" pitchFamily="34" charset="0"/>
                <a:cs typeface="Arial" pitchFamily="34" charset="0"/>
              </a:rPr>
              <a:t>интерналов</a:t>
            </a:r>
            <a:r>
              <a:rPr lang="ru-RU" sz="1400" dirty="0" smtClean="0">
                <a:latin typeface="Arial" pitchFamily="34" charset="0"/>
                <a:cs typeface="Arial" pitchFamily="34" charset="0"/>
              </a:rPr>
              <a:t>.</a:t>
            </a:r>
          </a:p>
          <a:p>
            <a:pPr algn="just">
              <a:buFont typeface="Wingdings" pitchFamily="2" charset="2"/>
              <a:buChar char="Ø"/>
            </a:pPr>
            <a:r>
              <a:rPr lang="ru-RU" sz="1400" dirty="0" smtClean="0">
                <a:latin typeface="Arial" pitchFamily="34" charset="0"/>
                <a:cs typeface="Arial" pitchFamily="34" charset="0"/>
              </a:rPr>
              <a:t>В КГ 70% педагогов имеют удовлетворительный и условно удовлетворительный уровни инклюзивной культуры. Показатели неблагополучных уровней   инклюзивной культуры аналогичны ЭГ. Это абсолютное меньшинство респондентов. </a:t>
            </a:r>
          </a:p>
          <a:p>
            <a:pPr algn="just">
              <a:buFont typeface="Wingdings" pitchFamily="2" charset="2"/>
              <a:buChar char="Ø"/>
            </a:pPr>
            <a:r>
              <a:rPr lang="ru-RU" sz="1400" dirty="0" smtClean="0">
                <a:latin typeface="Arial" pitchFamily="34" charset="0"/>
                <a:cs typeface="Arial" pitchFamily="34" charset="0"/>
              </a:rPr>
              <a:t>Количество испытуемых в КГ с высоким уровнем  инклюзивной культуры несколько выше, чем в ЭГ и составляет 18% педагогов.</a:t>
            </a:r>
          </a:p>
          <a:p>
            <a:pPr algn="just">
              <a:buNone/>
            </a:pPr>
            <a:r>
              <a:rPr lang="ru-RU" sz="1400" dirty="0" smtClean="0">
                <a:latin typeface="Arial" pitchFamily="34" charset="0"/>
                <a:cs typeface="Arial" pitchFamily="34" charset="0"/>
              </a:rPr>
              <a:t>Таким образом, в качестве существенных различий можно отметить, что у педагогов ЭГ преобладает условно удовлетворительный уровень инклюзивной культуры (48%), тогда как у педагогов КГ преобладает   удовлетворительный уровень инклюзивной культуры (40%).</a:t>
            </a:r>
          </a:p>
          <a:p>
            <a:endParaRPr lang="ru-RU" sz="1400" dirty="0" smtClean="0"/>
          </a:p>
          <a:p>
            <a:endParaRPr lang="ru-RU"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62500" lnSpcReduction="20000"/>
          </a:bodyPr>
          <a:lstStyle/>
          <a:p>
            <a:pPr algn="just">
              <a:buFont typeface="Wingdings" pitchFamily="2" charset="2"/>
              <a:buChar char="Ø"/>
            </a:pPr>
            <a:r>
              <a:rPr lang="ru-RU" i="1" dirty="0" smtClean="0">
                <a:latin typeface="Arial" pitchFamily="34" charset="0"/>
                <a:cs typeface="Arial" pitchFamily="34" charset="0"/>
              </a:rPr>
              <a:t>Удовлетворительный </a:t>
            </a:r>
            <a:r>
              <a:rPr lang="ru-RU" dirty="0" smtClean="0">
                <a:latin typeface="Arial" pitchFamily="34" charset="0"/>
                <a:cs typeface="Arial" pitchFamily="34" charset="0"/>
              </a:rPr>
              <a:t>уровень инклюзивной культуры характеризуется тем, что педагог в целом разделяет инклюзивные ценности, нормы и идеалы. Педагог имеет достаточно высокую осведомленность о специфике профессиональной деятельности педагога в условиях инклюзивного образования. Чаще испытуемый  использует продуктивные паттерны поведения для разрешения проблемных ситуаций в профессиональной деятельности. Как правило, педагог имеет высокий или средний уровень </a:t>
            </a:r>
            <a:r>
              <a:rPr lang="ru-RU" dirty="0" err="1" smtClean="0">
                <a:latin typeface="Arial" pitchFamily="34" charset="0"/>
                <a:cs typeface="Arial" pitchFamily="34" charset="0"/>
              </a:rPr>
              <a:t>фрустрационной</a:t>
            </a:r>
            <a:r>
              <a:rPr lang="ru-RU" dirty="0" smtClean="0">
                <a:latin typeface="Arial" pitchFamily="34" charset="0"/>
                <a:cs typeface="Arial" pitchFamily="34" charset="0"/>
              </a:rPr>
              <a:t> толерантности.</a:t>
            </a:r>
          </a:p>
          <a:p>
            <a:pPr algn="just">
              <a:buFont typeface="Wingdings" pitchFamily="2" charset="2"/>
              <a:buChar char="Ø"/>
            </a:pPr>
            <a:r>
              <a:rPr lang="ru-RU" i="1" dirty="0" smtClean="0">
                <a:latin typeface="Arial" pitchFamily="34" charset="0"/>
                <a:cs typeface="Arial" pitchFamily="34" charset="0"/>
              </a:rPr>
              <a:t>Условно удовлетворительный </a:t>
            </a:r>
            <a:r>
              <a:rPr lang="ru-RU" dirty="0" smtClean="0">
                <a:latin typeface="Arial" pitchFamily="34" charset="0"/>
                <a:cs typeface="Arial" pitchFamily="34" charset="0"/>
              </a:rPr>
              <a:t>уровень инклюзивной культуры характеризуется тем, что педагог частично разделяет инклюзивные ценности, нормы и идеалы. Имеет достаточную осведомленность о специфике профессиональной деятельности педагога в условиях инклюзивного образования. Чаще использует условно продуктивные паттерны поведения для разрешения проблемных ситуаций в профессиональной деятельности. Имеет средний или низкий уровень </a:t>
            </a:r>
            <a:r>
              <a:rPr lang="ru-RU" dirty="0" err="1" smtClean="0">
                <a:latin typeface="Arial" pitchFamily="34" charset="0"/>
                <a:cs typeface="Arial" pitchFamily="34" charset="0"/>
              </a:rPr>
              <a:t>фрустрационной</a:t>
            </a:r>
            <a:r>
              <a:rPr lang="ru-RU" dirty="0" smtClean="0">
                <a:latin typeface="Arial" pitchFamily="34" charset="0"/>
                <a:cs typeface="Arial" pitchFamily="34" charset="0"/>
              </a:rPr>
              <a:t> толерантности.</a:t>
            </a:r>
          </a:p>
          <a:p>
            <a:pPr algn="just">
              <a:buNone/>
            </a:pPr>
            <a:r>
              <a:rPr lang="ru-RU" dirty="0" smtClean="0">
                <a:latin typeface="Arial" pitchFamily="34" charset="0"/>
                <a:cs typeface="Arial" pitchFamily="34" charset="0"/>
              </a:rPr>
              <a:t>Таким образом, на основании приведенных эмпирических данных мы можем заключить, что педагоги изучаемой группы имеют недостаточный уровень инклюзивной культуры, что предполагает ее формирования для успешной реализации профессиональной деятельности. Данное положение ложится в основу перспективы настоящего исследования.</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357166"/>
            <a:ext cx="8534400" cy="558948"/>
          </a:xfrm>
        </p:spPr>
        <p:txBody>
          <a:bodyPr>
            <a:normAutofit/>
          </a:bodyPr>
          <a:lstStyle/>
          <a:p>
            <a:r>
              <a:rPr lang="ru-RU" sz="2800" dirty="0" smtClean="0">
                <a:solidFill>
                  <a:schemeClr val="tx1"/>
                </a:solidFill>
                <a:latin typeface="Arial" pitchFamily="34" charset="0"/>
                <a:cs typeface="Arial" pitchFamily="34" charset="0"/>
              </a:rPr>
              <a:t>Список литературы</a:t>
            </a:r>
            <a:endParaRPr lang="ru-RU" sz="2800" dirty="0">
              <a:solidFill>
                <a:schemeClr val="tx1"/>
              </a:solidFill>
              <a:latin typeface="Arial" pitchFamily="34" charset="0"/>
              <a:cs typeface="Arial" pitchFamily="34" charset="0"/>
            </a:endParaRPr>
          </a:p>
        </p:txBody>
      </p:sp>
      <p:sp>
        <p:nvSpPr>
          <p:cNvPr id="3" name="Содержимое 2"/>
          <p:cNvSpPr>
            <a:spLocks noGrp="1"/>
          </p:cNvSpPr>
          <p:nvPr>
            <p:ph sz="quarter" idx="1"/>
          </p:nvPr>
        </p:nvSpPr>
        <p:spPr/>
        <p:txBody>
          <a:bodyPr>
            <a:normAutofit fontScale="77500" lnSpcReduction="20000"/>
          </a:bodyPr>
          <a:lstStyle/>
          <a:p>
            <a:pPr marL="514350" lvl="0" indent="-514350" algn="just">
              <a:buFont typeface="+mj-lt"/>
              <a:buAutoNum type="arabicPeriod"/>
            </a:pPr>
            <a:r>
              <a:rPr lang="ru-RU" dirty="0" smtClean="0"/>
              <a:t>Алехина С.В. Инклюзия как мировоззрение и образовательная концепция. Инклюзивное образование: история и современность. Москва: Педагогический университет «Первое сентября», 2013.</a:t>
            </a:r>
          </a:p>
          <a:p>
            <a:pPr marL="514350" lvl="0" indent="-514350" algn="just">
              <a:buFont typeface="+mj-lt"/>
              <a:buAutoNum type="arabicPeriod"/>
            </a:pPr>
            <a:r>
              <a:rPr lang="ru-RU" dirty="0" err="1" smtClean="0"/>
              <a:t>Поникарова</a:t>
            </a:r>
            <a:r>
              <a:rPr lang="ru-RU" dirty="0" smtClean="0"/>
              <a:t>, В.Н. Специфика психолого-педагогического сопровождения субъектов инклюзивного образования: </a:t>
            </a:r>
            <a:r>
              <a:rPr lang="ru-RU" dirty="0" err="1" smtClean="0"/>
              <a:t>Моногр</a:t>
            </a:r>
            <a:r>
              <a:rPr lang="ru-RU" dirty="0" smtClean="0"/>
              <a:t>. 2 изд. </a:t>
            </a:r>
            <a:r>
              <a:rPr lang="ru-RU" dirty="0" err="1" smtClean="0"/>
              <a:t>допол</a:t>
            </a:r>
            <a:r>
              <a:rPr lang="ru-RU" dirty="0" smtClean="0"/>
              <a:t>. </a:t>
            </a:r>
            <a:r>
              <a:rPr lang="ru-RU" dirty="0" err="1" smtClean="0"/>
              <a:t>иперераб</a:t>
            </a:r>
            <a:r>
              <a:rPr lang="ru-RU" dirty="0" smtClean="0"/>
              <a:t>. Череповец: </a:t>
            </a:r>
            <a:r>
              <a:rPr lang="ru-RU" dirty="0" err="1" smtClean="0"/>
              <a:t>Череповец.гос</a:t>
            </a:r>
            <a:r>
              <a:rPr lang="ru-RU" dirty="0" smtClean="0"/>
              <a:t>. ун-т, 2018. – 144 с.</a:t>
            </a:r>
          </a:p>
          <a:p>
            <a:pPr marL="514350" lvl="0" indent="-514350" algn="just">
              <a:buFont typeface="+mj-lt"/>
              <a:buAutoNum type="arabicPeriod"/>
            </a:pPr>
            <a:r>
              <a:rPr lang="ru-RU" dirty="0" err="1" smtClean="0"/>
              <a:t>Старовойт</a:t>
            </a:r>
            <a:r>
              <a:rPr lang="ru-RU" dirty="0" smtClean="0"/>
              <a:t> Н.В., </a:t>
            </a:r>
            <a:r>
              <a:rPr lang="ru-RU" dirty="0" err="1" smtClean="0"/>
              <a:t>Поникарова</a:t>
            </a:r>
            <a:r>
              <a:rPr lang="ru-RU" dirty="0" smtClean="0"/>
              <a:t> В.Н.    Формирование инклюзивной готовности будущих педагогов: модель, направления, технологии: монография // под ред. В.Н. </a:t>
            </a:r>
            <a:r>
              <a:rPr lang="ru-RU" dirty="0" err="1" smtClean="0"/>
              <a:t>Поникаровой</a:t>
            </a:r>
            <a:r>
              <a:rPr lang="ru-RU" dirty="0" smtClean="0"/>
              <a:t> – ЗАО «Университетская книга», Курск, 2021 – 106 с.</a:t>
            </a:r>
          </a:p>
          <a:p>
            <a:pPr marL="514350" lvl="0" indent="-514350" algn="just">
              <a:buFont typeface="+mj-lt"/>
              <a:buAutoNum type="arabicPeriod"/>
            </a:pPr>
            <a:r>
              <a:rPr lang="ru-RU" dirty="0" smtClean="0"/>
              <a:t>Яковлева И.М. Формирование профессиональной компетентности </a:t>
            </a:r>
            <a:r>
              <a:rPr lang="ru-RU" dirty="0" err="1" smtClean="0"/>
              <a:t>учителя-олигофренопедагога</a:t>
            </a:r>
            <a:r>
              <a:rPr lang="ru-RU" dirty="0" smtClean="0"/>
              <a:t>. Монография. – М.: Изд-во «</a:t>
            </a:r>
            <a:r>
              <a:rPr lang="ru-RU" dirty="0" err="1" smtClean="0"/>
              <a:t>Спутник+</a:t>
            </a:r>
            <a:r>
              <a:rPr lang="ru-RU" dirty="0" smtClean="0"/>
              <a:t>», 2009.</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534400" cy="758952"/>
          </a:xfrm>
        </p:spPr>
        <p:txBody>
          <a:bodyPr>
            <a:normAutofit fontScale="90000"/>
          </a:bodyPr>
          <a:lstStyle/>
          <a:p>
            <a:r>
              <a:rPr lang="ru-RU" dirty="0" smtClean="0">
                <a:solidFill>
                  <a:schemeClr val="tx1"/>
                </a:solidFill>
                <a:latin typeface="Arial" pitchFamily="34" charset="0"/>
                <a:cs typeface="Arial" pitchFamily="34" charset="0"/>
              </a:rPr>
              <a:t>Понятие инклюзивной культуры и ее компоненты</a:t>
            </a:r>
            <a:endParaRPr lang="ru-RU" dirty="0">
              <a:solidFill>
                <a:schemeClr val="tx1"/>
              </a:solidFill>
              <a:latin typeface="Arial" pitchFamily="34" charset="0"/>
              <a:cs typeface="Arial" pitchFamily="34" charset="0"/>
            </a:endParaRPr>
          </a:p>
        </p:txBody>
      </p:sp>
      <p:sp>
        <p:nvSpPr>
          <p:cNvPr id="3" name="Содержимое 2"/>
          <p:cNvSpPr>
            <a:spLocks noGrp="1"/>
          </p:cNvSpPr>
          <p:nvPr>
            <p:ph sz="quarter" idx="1"/>
          </p:nvPr>
        </p:nvSpPr>
        <p:spPr/>
        <p:txBody>
          <a:bodyPr>
            <a:normAutofit fontScale="92500" lnSpcReduction="20000"/>
          </a:bodyPr>
          <a:lstStyle/>
          <a:p>
            <a:pPr algn="just">
              <a:buFont typeface="Wingdings" pitchFamily="2" charset="2"/>
              <a:buChar char="Ø"/>
            </a:pPr>
            <a:r>
              <a:rPr lang="ru-RU" dirty="0" smtClean="0">
                <a:latin typeface="Arial" pitchFamily="34" charset="0"/>
                <a:cs typeface="Arial" pitchFamily="34" charset="0"/>
              </a:rPr>
              <a:t>Инклюзивная культура – важнейшая составляющая инклюзивного образования.  </a:t>
            </a:r>
          </a:p>
          <a:p>
            <a:pPr algn="just">
              <a:buFont typeface="Wingdings" pitchFamily="2" charset="2"/>
              <a:buChar char="Ø"/>
            </a:pPr>
            <a:r>
              <a:rPr lang="ru-RU" dirty="0" smtClean="0">
                <a:latin typeface="Arial" pitchFamily="34" charset="0"/>
                <a:cs typeface="Arial" pitchFamily="34" charset="0"/>
              </a:rPr>
              <a:t>Инклюзивная  культура как профессионально-личностная характеристика включает   </a:t>
            </a:r>
            <a:r>
              <a:rPr lang="ru-RU" b="1" i="1" dirty="0" smtClean="0">
                <a:latin typeface="Arial" pitchFamily="34" charset="0"/>
                <a:cs typeface="Arial" pitchFamily="34" charset="0"/>
              </a:rPr>
              <a:t>ценностное отношение к профессиональной деятельности  педагога</a:t>
            </a:r>
            <a:r>
              <a:rPr lang="ru-RU" dirty="0" smtClean="0">
                <a:latin typeface="Arial" pitchFamily="34" charset="0"/>
                <a:cs typeface="Arial" pitchFamily="34" charset="0"/>
              </a:rPr>
              <a:t> в условиях инклюзивного образования,   </a:t>
            </a:r>
            <a:r>
              <a:rPr lang="ru-RU" b="1" i="1" dirty="0" smtClean="0">
                <a:latin typeface="Arial" pitchFamily="34" charset="0"/>
                <a:cs typeface="Arial" pitchFamily="34" charset="0"/>
              </a:rPr>
              <a:t>определенные паттерны поведения в проблемных ситуациях, толерантность,  способность регулировать собственное эмоциональное состояние, достаточный уровень </a:t>
            </a:r>
            <a:r>
              <a:rPr lang="ru-RU" b="1" i="1" dirty="0" err="1" smtClean="0">
                <a:latin typeface="Arial" pitchFamily="34" charset="0"/>
                <a:cs typeface="Arial" pitchFamily="34" charset="0"/>
              </a:rPr>
              <a:t>фрустрационной</a:t>
            </a:r>
            <a:r>
              <a:rPr lang="ru-RU" b="1" i="1" dirty="0" smtClean="0">
                <a:latin typeface="Arial" pitchFamily="34" charset="0"/>
                <a:cs typeface="Arial" pitchFamily="34" charset="0"/>
              </a:rPr>
              <a:t> выносливости, владение  навыками и приемами преодоления стресса</a:t>
            </a:r>
            <a:r>
              <a:rPr lang="ru-RU" dirty="0" smtClean="0">
                <a:latin typeface="Arial" pitchFamily="34" charset="0"/>
                <a:cs typeface="Arial" pitchFamily="34" charset="0"/>
              </a:rPr>
              <a:t> (О.А. Денисова, О.Л. </a:t>
            </a:r>
            <a:r>
              <a:rPr lang="ru-RU" dirty="0" err="1" smtClean="0">
                <a:latin typeface="Arial" pitchFamily="34" charset="0"/>
                <a:cs typeface="Arial" pitchFamily="34" charset="0"/>
              </a:rPr>
              <a:t>Леханова</a:t>
            </a:r>
            <a:r>
              <a:rPr lang="ru-RU" dirty="0" smtClean="0">
                <a:latin typeface="Arial" pitchFamily="34" charset="0"/>
                <a:cs typeface="Arial" pitchFamily="34" charset="0"/>
              </a:rPr>
              <a:t>, Т.В. </a:t>
            </a:r>
            <a:r>
              <a:rPr lang="ru-RU" dirty="0" err="1" smtClean="0">
                <a:latin typeface="Arial" pitchFamily="34" charset="0"/>
                <a:cs typeface="Arial" pitchFamily="34" charset="0"/>
              </a:rPr>
              <a:t>Гудина</a:t>
            </a:r>
            <a:r>
              <a:rPr lang="ru-RU" dirty="0" smtClean="0">
                <a:latin typeface="Arial" pitchFamily="34" charset="0"/>
                <a:cs typeface="Arial" pitchFamily="34" charset="0"/>
              </a:rPr>
              <a:t>, Н.В. </a:t>
            </a:r>
            <a:r>
              <a:rPr lang="ru-RU" dirty="0" err="1" smtClean="0">
                <a:latin typeface="Arial" pitchFamily="34" charset="0"/>
                <a:cs typeface="Arial" pitchFamily="34" charset="0"/>
              </a:rPr>
              <a:t>Старовойт</a:t>
            </a:r>
            <a:r>
              <a:rPr lang="ru-RU" dirty="0" smtClean="0">
                <a:latin typeface="Arial" pitchFamily="34" charset="0"/>
                <a:cs typeface="Arial" pitchFamily="34" charset="0"/>
              </a:rPr>
              <a:t>,  В.Н. </a:t>
            </a:r>
            <a:r>
              <a:rPr lang="ru-RU" dirty="0" err="1" smtClean="0">
                <a:latin typeface="Arial" pitchFamily="34" charset="0"/>
                <a:cs typeface="Arial" pitchFamily="34" charset="0"/>
              </a:rPr>
              <a:t>Поникарова</a:t>
            </a:r>
            <a:r>
              <a:rPr lang="ru-RU" dirty="0" smtClean="0">
                <a:latin typeface="Arial" pitchFamily="34" charset="0"/>
                <a:cs typeface="Arial" pitchFamily="34" charset="0"/>
              </a:rPr>
              <a:t>  и др.).</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lnSpcReduction="10000"/>
          </a:bodyPr>
          <a:lstStyle/>
          <a:p>
            <a:pPr algn="just">
              <a:buNone/>
            </a:pPr>
            <a:r>
              <a:rPr lang="ru-RU" dirty="0" smtClean="0"/>
              <a:t>	К настоящему времени выделен ряд взаимосвязанных аспектов инклюзивной культуры (Т. Бут,  М. </a:t>
            </a:r>
            <a:r>
              <a:rPr lang="ru-RU" dirty="0" err="1" smtClean="0"/>
              <a:t>Эйнскоу</a:t>
            </a:r>
            <a:r>
              <a:rPr lang="ru-RU" dirty="0" smtClean="0"/>
              <a:t>, М. </a:t>
            </a:r>
            <a:r>
              <a:rPr lang="ru-RU" dirty="0" err="1" smtClean="0"/>
              <a:t>Воган</a:t>
            </a:r>
            <a:r>
              <a:rPr lang="ru-RU" dirty="0" smtClean="0"/>
              <a:t>). Описаны особые культурные потребности людей с ограниченными возможностями здоровья (ОВЗ) (А. Ю. </a:t>
            </a:r>
            <a:r>
              <a:rPr lang="ru-RU" dirty="0" err="1" smtClean="0"/>
              <a:t>Шеманов</a:t>
            </a:r>
            <a:r>
              <a:rPr lang="ru-RU" dirty="0" smtClean="0"/>
              <a:t>, Н. Т. Попова, А. С. </a:t>
            </a:r>
            <a:r>
              <a:rPr lang="ru-RU" dirty="0" err="1" smtClean="0"/>
              <a:t>Екушевская</a:t>
            </a:r>
            <a:r>
              <a:rPr lang="ru-RU" dirty="0" smtClean="0"/>
              <a:t>). Достижение равных возможностей для всех членов общества обеспечивается деятельностью социальных институтов образования, права, а также посредством распространения ценностей и норм (В. Н. </a:t>
            </a:r>
            <a:r>
              <a:rPr lang="ru-RU" dirty="0" err="1" smtClean="0"/>
              <a:t>Ярская</a:t>
            </a:r>
            <a:r>
              <a:rPr lang="ru-RU" dirty="0" smtClean="0"/>
              <a:t>, Е. Р. </a:t>
            </a:r>
            <a:r>
              <a:rPr lang="ru-RU" dirty="0" err="1" smtClean="0"/>
              <a:t>Ярская-Смирнова</a:t>
            </a:r>
            <a:r>
              <a:rPr lang="ru-RU" dirty="0" smtClean="0"/>
              <a:t>).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534400" cy="758952"/>
          </a:xfrm>
        </p:spPr>
        <p:txBody>
          <a:bodyPr>
            <a:normAutofit fontScale="90000"/>
          </a:bodyPr>
          <a:lstStyle/>
          <a:p>
            <a:r>
              <a:rPr lang="ru-RU" dirty="0" smtClean="0">
                <a:solidFill>
                  <a:schemeClr val="tx1"/>
                </a:solidFill>
              </a:rPr>
              <a:t>Феномен инклюзивной культуры в научных исследованиях</a:t>
            </a:r>
            <a:endParaRPr lang="ru-RU" dirty="0">
              <a:solidFill>
                <a:schemeClr val="tx1"/>
              </a:solidFill>
            </a:endParaRPr>
          </a:p>
        </p:txBody>
      </p:sp>
      <p:sp>
        <p:nvSpPr>
          <p:cNvPr id="3" name="Содержимое 2"/>
          <p:cNvSpPr>
            <a:spLocks noGrp="1"/>
          </p:cNvSpPr>
          <p:nvPr>
            <p:ph sz="quarter" idx="1"/>
          </p:nvPr>
        </p:nvSpPr>
        <p:spPr>
          <a:xfrm>
            <a:off x="357158" y="1714488"/>
            <a:ext cx="8503920" cy="4402282"/>
          </a:xfrm>
        </p:spPr>
        <p:txBody>
          <a:bodyPr>
            <a:normAutofit fontScale="92500" lnSpcReduction="20000"/>
          </a:bodyPr>
          <a:lstStyle/>
          <a:p>
            <a:pPr algn="just">
              <a:buFont typeface="Wingdings" pitchFamily="2" charset="2"/>
              <a:buChar char="Ø"/>
            </a:pPr>
            <a:r>
              <a:rPr lang="ru-RU" dirty="0" smtClean="0">
                <a:latin typeface="Arial" pitchFamily="34" charset="0"/>
                <a:cs typeface="Arial" pitchFamily="34" charset="0"/>
              </a:rPr>
              <a:t>П. В. Романов, В. В. Яковлева считают, что инклюзивная культура обеспечивается совокупностью мер, процедур, программ, правил и действий, создающих среду, где разнообразие человеческих потребностей и ценностей не мешает, а способствует успеху. </a:t>
            </a:r>
          </a:p>
          <a:p>
            <a:pPr algn="just">
              <a:buFont typeface="Wingdings" pitchFamily="2" charset="2"/>
              <a:buChar char="Ø"/>
            </a:pPr>
            <a:r>
              <a:rPr lang="ru-RU" dirty="0" smtClean="0">
                <a:latin typeface="Arial" pitchFamily="34" charset="0"/>
                <a:cs typeface="Arial" pitchFamily="34" charset="0"/>
              </a:rPr>
              <a:t>С. В. Алёхина и А. Ю. </a:t>
            </a:r>
            <a:r>
              <a:rPr lang="ru-RU" dirty="0" err="1" smtClean="0">
                <a:latin typeface="Arial" pitchFamily="34" charset="0"/>
                <a:cs typeface="Arial" pitchFamily="34" charset="0"/>
              </a:rPr>
              <a:t>Шеманов</a:t>
            </a:r>
            <a:r>
              <a:rPr lang="ru-RU" dirty="0" smtClean="0">
                <a:latin typeface="Arial" pitchFamily="34" charset="0"/>
                <a:cs typeface="Arial" pitchFamily="34" charset="0"/>
              </a:rPr>
              <a:t>   говорят об инклюзивной культуре как организационной культуре. </a:t>
            </a:r>
          </a:p>
          <a:p>
            <a:pPr algn="just">
              <a:buFont typeface="Wingdings" pitchFamily="2" charset="2"/>
              <a:buChar char="Ø"/>
            </a:pPr>
            <a:r>
              <a:rPr lang="ru-RU" dirty="0" err="1" smtClean="0">
                <a:latin typeface="Arial" pitchFamily="34" charset="0"/>
                <a:cs typeface="Arial" pitchFamily="34" charset="0"/>
              </a:rPr>
              <a:t>Н.В.Старовойт</a:t>
            </a:r>
            <a:r>
              <a:rPr lang="ru-RU" dirty="0" smtClean="0">
                <a:latin typeface="Arial" pitchFamily="34" charset="0"/>
                <a:cs typeface="Arial" pitchFamily="34" charset="0"/>
              </a:rPr>
              <a:t> выделяет поверхностный (особенности образовательного пространства), сущностный (ценности) и глубинный (базовые положения инклюзивного образования) уровни инклюзивной культуры.</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357166"/>
            <a:ext cx="8534400" cy="630386"/>
          </a:xfrm>
        </p:spPr>
        <p:txBody>
          <a:bodyPr>
            <a:normAutofit fontScale="90000"/>
          </a:bodyPr>
          <a:lstStyle/>
          <a:p>
            <a:r>
              <a:rPr lang="ru-RU" dirty="0" smtClean="0">
                <a:solidFill>
                  <a:schemeClr val="tx1"/>
                </a:solidFill>
                <a:latin typeface="Arial" pitchFamily="34" charset="0"/>
                <a:cs typeface="Arial" pitchFamily="34" charset="0"/>
              </a:rPr>
              <a:t>Методология эмпирического исследования</a:t>
            </a:r>
            <a:endParaRPr lang="ru-RU" dirty="0">
              <a:solidFill>
                <a:schemeClr val="tx1"/>
              </a:solidFill>
              <a:latin typeface="Arial" pitchFamily="34" charset="0"/>
              <a:cs typeface="Arial" pitchFamily="34" charset="0"/>
            </a:endParaRPr>
          </a:p>
        </p:txBody>
      </p:sp>
      <p:sp>
        <p:nvSpPr>
          <p:cNvPr id="3" name="Содержимое 2"/>
          <p:cNvSpPr>
            <a:spLocks noGrp="1"/>
          </p:cNvSpPr>
          <p:nvPr>
            <p:ph sz="quarter" idx="1"/>
          </p:nvPr>
        </p:nvSpPr>
        <p:spPr/>
        <p:txBody>
          <a:bodyPr>
            <a:normAutofit fontScale="85000" lnSpcReduction="20000"/>
          </a:bodyPr>
          <a:lstStyle/>
          <a:p>
            <a:pPr algn="just">
              <a:buFont typeface="Wingdings" pitchFamily="2" charset="2"/>
              <a:buChar char="Ø"/>
            </a:pPr>
            <a:r>
              <a:rPr lang="ru-RU" dirty="0" smtClean="0"/>
              <a:t>Цель исследования – выявление особенностей инклюзивной культуры педагогов в условиях инклюзивного  образования на территории Вологодской области.</a:t>
            </a:r>
          </a:p>
          <a:p>
            <a:pPr algn="just">
              <a:buFont typeface="Wingdings" pitchFamily="2" charset="2"/>
              <a:buChar char="Ø"/>
            </a:pPr>
            <a:r>
              <a:rPr lang="ru-RU" dirty="0" smtClean="0"/>
              <a:t>Для достижения цели нами поставлены следующие задачи:</a:t>
            </a:r>
          </a:p>
          <a:p>
            <a:pPr marL="514350" lvl="0" indent="-514350" algn="just">
              <a:buFont typeface="+mj-lt"/>
              <a:buAutoNum type="arabicPeriod"/>
            </a:pPr>
            <a:r>
              <a:rPr lang="ru-RU" dirty="0" smtClean="0"/>
              <a:t>осуществить подбор психодиагностических методик, разработать диагностическую программу  изучения инклюзивной культуры педагогов;</a:t>
            </a:r>
          </a:p>
          <a:p>
            <a:pPr marL="514350" lvl="0" indent="-514350" algn="just">
              <a:buFont typeface="+mj-lt"/>
              <a:buAutoNum type="arabicPeriod"/>
            </a:pPr>
            <a:r>
              <a:rPr lang="ru-RU" dirty="0" smtClean="0"/>
              <a:t>на основе реализации диагностической программы выявить особенности  инклюзивной культуры педагогов на территории Вологодской области;</a:t>
            </a:r>
          </a:p>
          <a:p>
            <a:pPr marL="514350" lvl="0" indent="-514350" algn="just">
              <a:buFont typeface="+mj-lt"/>
              <a:buAutoNum type="arabicPeriod"/>
            </a:pPr>
            <a:r>
              <a:rPr lang="ru-RU" dirty="0" smtClean="0"/>
              <a:t>выявить типологию инклюзивной культуры педагогов в регионе.</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92500"/>
          </a:bodyPr>
          <a:lstStyle/>
          <a:p>
            <a:pPr algn="just">
              <a:buNone/>
            </a:pPr>
            <a:r>
              <a:rPr lang="ru-RU" dirty="0" smtClean="0">
                <a:latin typeface="Arial" pitchFamily="34" charset="0"/>
                <a:cs typeface="Arial" pitchFamily="34" charset="0"/>
              </a:rPr>
              <a:t>		Эмпирическое  исследование инклюзивной культуры педагогов было реализовано  на базе ряда ДОО г. Череповца Вологодской области. 	</a:t>
            </a:r>
          </a:p>
          <a:p>
            <a:pPr algn="just">
              <a:buNone/>
            </a:pPr>
            <a:r>
              <a:rPr lang="ru-RU" dirty="0" smtClean="0">
                <a:latin typeface="Arial" pitchFamily="34" charset="0"/>
                <a:cs typeface="Arial" pitchFamily="34" charset="0"/>
              </a:rPr>
              <a:t>		Генеральная совокупность выборки составила 132 человека, репрезентативная выборка 50 человек, которые прошли все этапы исследования. </a:t>
            </a:r>
          </a:p>
          <a:p>
            <a:pPr algn="just">
              <a:buNone/>
            </a:pPr>
            <a:r>
              <a:rPr lang="ru-RU" dirty="0" smtClean="0">
                <a:latin typeface="Arial" pitchFamily="34" charset="0"/>
                <a:cs typeface="Arial" pitchFamily="34" charset="0"/>
              </a:rPr>
              <a:t>		Экспериментальную группу (ЭГ) составили педагоги МАДОУ «Детский сад №77» г.Череповца (25 человек) и контрольную группы (КГ) составили педагоги ряда ДОО г. Череповца(25 человек).</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solidFill>
                  <a:schemeClr val="tx1"/>
                </a:solidFill>
                <a:latin typeface="Arial" pitchFamily="34" charset="0"/>
                <a:cs typeface="Arial" pitchFamily="34" charset="0"/>
              </a:rPr>
              <a:t>Диагностическая программа изучения инклюзивной культуры педагогов</a:t>
            </a:r>
            <a:endParaRPr lang="ru-RU" sz="2400" dirty="0">
              <a:solidFill>
                <a:schemeClr val="tx1"/>
              </a:solidFill>
              <a:latin typeface="Arial" pitchFamily="34" charset="0"/>
              <a:cs typeface="Arial" pitchFamily="34" charset="0"/>
            </a:endParaRPr>
          </a:p>
        </p:txBody>
      </p:sp>
      <p:graphicFrame>
        <p:nvGraphicFramePr>
          <p:cNvPr id="4" name="Таблица 3"/>
          <p:cNvGraphicFramePr>
            <a:graphicFrameLocks noGrp="1"/>
          </p:cNvGraphicFramePr>
          <p:nvPr/>
        </p:nvGraphicFramePr>
        <p:xfrm>
          <a:off x="428596" y="1571612"/>
          <a:ext cx="8501122" cy="4502739"/>
        </p:xfrm>
        <a:graphic>
          <a:graphicData uri="http://schemas.openxmlformats.org/drawingml/2006/table">
            <a:tbl>
              <a:tblPr/>
              <a:tblGrid>
                <a:gridCol w="2294256"/>
                <a:gridCol w="1845421"/>
                <a:gridCol w="2075429"/>
                <a:gridCol w="2286016"/>
              </a:tblGrid>
              <a:tr h="576998">
                <a:tc>
                  <a:txBody>
                    <a:bodyPr/>
                    <a:lstStyle/>
                    <a:p>
                      <a:pPr algn="ctr">
                        <a:lnSpc>
                          <a:spcPct val="115000"/>
                        </a:lnSpc>
                        <a:spcAft>
                          <a:spcPts val="0"/>
                        </a:spcAft>
                      </a:pPr>
                      <a:r>
                        <a:rPr lang="ru-RU" sz="1200" spc="-10" dirty="0">
                          <a:solidFill>
                            <a:srgbClr val="000000"/>
                          </a:solidFill>
                          <a:latin typeface="Arial" pitchFamily="34" charset="0"/>
                          <a:ea typeface="Times New Roman"/>
                          <a:cs typeface="Arial" pitchFamily="34" charset="0"/>
                        </a:rPr>
                        <a:t>Характеристика</a:t>
                      </a:r>
                      <a:endParaRPr lang="ru-RU" sz="1200" dirty="0">
                        <a:latin typeface="Arial" pitchFamily="34" charset="0"/>
                        <a:ea typeface="Times New Roman"/>
                        <a:cs typeface="Arial" pitchFamily="34" charset="0"/>
                      </a:endParaRPr>
                    </a:p>
                    <a:p>
                      <a:pPr algn="ctr">
                        <a:lnSpc>
                          <a:spcPct val="115000"/>
                        </a:lnSpc>
                        <a:spcAft>
                          <a:spcPts val="0"/>
                        </a:spcAft>
                      </a:pPr>
                      <a:r>
                        <a:rPr lang="ru-RU" sz="1200" spc="-10" dirty="0">
                          <a:solidFill>
                            <a:srgbClr val="000000"/>
                          </a:solidFill>
                          <a:latin typeface="Arial" pitchFamily="34" charset="0"/>
                          <a:ea typeface="Times New Roman"/>
                          <a:cs typeface="Arial" pitchFamily="34" charset="0"/>
                        </a:rPr>
                        <a:t>инклюзивной</a:t>
                      </a:r>
                      <a:endParaRPr lang="ru-RU" sz="1200" dirty="0">
                        <a:latin typeface="Arial" pitchFamily="34" charset="0"/>
                        <a:ea typeface="Times New Roman"/>
                        <a:cs typeface="Arial" pitchFamily="34" charset="0"/>
                      </a:endParaRPr>
                    </a:p>
                    <a:p>
                      <a:pPr algn="ctr">
                        <a:lnSpc>
                          <a:spcPct val="115000"/>
                        </a:lnSpc>
                        <a:spcAft>
                          <a:spcPts val="0"/>
                        </a:spcAft>
                      </a:pPr>
                      <a:r>
                        <a:rPr lang="ru-RU" sz="1200" spc="-10" dirty="0">
                          <a:solidFill>
                            <a:srgbClr val="000000"/>
                          </a:solidFill>
                          <a:latin typeface="Arial" pitchFamily="34" charset="0"/>
                          <a:ea typeface="Times New Roman"/>
                          <a:cs typeface="Arial" pitchFamily="34" charset="0"/>
                        </a:rPr>
                        <a:t>культуры</a:t>
                      </a:r>
                      <a:endParaRPr lang="ru-RU" sz="1200" dirty="0">
                        <a:latin typeface="Arial" pitchFamily="34" charset="0"/>
                        <a:ea typeface="Times New Roman"/>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spc="-10">
                          <a:solidFill>
                            <a:srgbClr val="000000"/>
                          </a:solidFill>
                          <a:latin typeface="Arial" pitchFamily="34" charset="0"/>
                          <a:ea typeface="Times New Roman"/>
                          <a:cs typeface="Arial" pitchFamily="34" charset="0"/>
                        </a:rPr>
                        <a:t>Раздел</a:t>
                      </a:r>
                      <a:endParaRPr lang="ru-RU" sz="1200">
                        <a:latin typeface="Arial" pitchFamily="34" charset="0"/>
                        <a:ea typeface="Times New Roman"/>
                        <a:cs typeface="Arial" pitchFamily="34" charset="0"/>
                      </a:endParaRPr>
                    </a:p>
                    <a:p>
                      <a:pPr algn="ctr">
                        <a:lnSpc>
                          <a:spcPct val="115000"/>
                        </a:lnSpc>
                        <a:spcAft>
                          <a:spcPts val="0"/>
                        </a:spcAft>
                      </a:pPr>
                      <a:r>
                        <a:rPr lang="ru-RU" sz="1200" spc="-10">
                          <a:solidFill>
                            <a:srgbClr val="000000"/>
                          </a:solidFill>
                          <a:latin typeface="Arial" pitchFamily="34" charset="0"/>
                          <a:ea typeface="Times New Roman"/>
                          <a:cs typeface="Arial" pitchFamily="34" charset="0"/>
                        </a:rPr>
                        <a:t>диагностической</a:t>
                      </a:r>
                      <a:endParaRPr lang="ru-RU" sz="1200">
                        <a:latin typeface="Arial" pitchFamily="34" charset="0"/>
                        <a:ea typeface="Times New Roman"/>
                        <a:cs typeface="Arial" pitchFamily="34" charset="0"/>
                      </a:endParaRPr>
                    </a:p>
                    <a:p>
                      <a:pPr algn="ctr">
                        <a:lnSpc>
                          <a:spcPct val="115000"/>
                        </a:lnSpc>
                        <a:spcAft>
                          <a:spcPts val="0"/>
                        </a:spcAft>
                      </a:pPr>
                      <a:r>
                        <a:rPr lang="ru-RU" sz="1200" spc="-10">
                          <a:solidFill>
                            <a:srgbClr val="000000"/>
                          </a:solidFill>
                          <a:latin typeface="Arial" pitchFamily="34" charset="0"/>
                          <a:ea typeface="Times New Roman"/>
                          <a:cs typeface="Arial" pitchFamily="34" charset="0"/>
                        </a:rPr>
                        <a:t>программы</a:t>
                      </a:r>
                      <a:endParaRPr lang="ru-RU" sz="1200">
                        <a:latin typeface="Arial" pitchFamily="34" charset="0"/>
                        <a:ea typeface="Times New Roman"/>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spc="-10" dirty="0" smtClean="0">
                        <a:solidFill>
                          <a:srgbClr val="000000"/>
                        </a:solidFill>
                        <a:latin typeface="Arial" pitchFamily="34" charset="0"/>
                        <a:ea typeface="Times New Roman"/>
                        <a:cs typeface="Arial" pitchFamily="34" charset="0"/>
                      </a:endParaRPr>
                    </a:p>
                    <a:p>
                      <a:pPr algn="ctr">
                        <a:lnSpc>
                          <a:spcPct val="115000"/>
                        </a:lnSpc>
                        <a:spcAft>
                          <a:spcPts val="0"/>
                        </a:spcAft>
                      </a:pPr>
                      <a:r>
                        <a:rPr lang="ru-RU" sz="1200" spc="-10" dirty="0" smtClean="0">
                          <a:solidFill>
                            <a:srgbClr val="000000"/>
                          </a:solidFill>
                          <a:latin typeface="Arial" pitchFamily="34" charset="0"/>
                          <a:ea typeface="Times New Roman"/>
                          <a:cs typeface="Arial" pitchFamily="34" charset="0"/>
                        </a:rPr>
                        <a:t>Цель</a:t>
                      </a:r>
                      <a:endParaRPr lang="ru-RU" sz="1200" dirty="0">
                        <a:latin typeface="Arial" pitchFamily="34" charset="0"/>
                        <a:ea typeface="Times New Roman"/>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spc="-10" dirty="0" smtClean="0">
                        <a:solidFill>
                          <a:srgbClr val="000000"/>
                        </a:solidFill>
                        <a:latin typeface="Arial" pitchFamily="34" charset="0"/>
                        <a:ea typeface="Times New Roman"/>
                        <a:cs typeface="Arial" pitchFamily="34" charset="0"/>
                      </a:endParaRPr>
                    </a:p>
                    <a:p>
                      <a:pPr algn="ctr">
                        <a:lnSpc>
                          <a:spcPct val="115000"/>
                        </a:lnSpc>
                        <a:spcAft>
                          <a:spcPts val="0"/>
                        </a:spcAft>
                      </a:pPr>
                      <a:r>
                        <a:rPr lang="ru-RU" sz="1200" spc="-10" dirty="0" smtClean="0">
                          <a:solidFill>
                            <a:srgbClr val="000000"/>
                          </a:solidFill>
                          <a:latin typeface="Arial" pitchFamily="34" charset="0"/>
                          <a:ea typeface="Times New Roman"/>
                          <a:cs typeface="Arial" pitchFamily="34" charset="0"/>
                        </a:rPr>
                        <a:t>Методики</a:t>
                      </a:r>
                      <a:endParaRPr lang="ru-RU" sz="1200" dirty="0">
                        <a:latin typeface="Arial" pitchFamily="34" charset="0"/>
                        <a:ea typeface="Times New Roman"/>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0789">
                <a:tc>
                  <a:txBody>
                    <a:bodyPr/>
                    <a:lstStyle/>
                    <a:p>
                      <a:pPr algn="ctr">
                        <a:lnSpc>
                          <a:spcPct val="115000"/>
                        </a:lnSpc>
                        <a:spcAft>
                          <a:spcPts val="0"/>
                        </a:spcAft>
                      </a:pPr>
                      <a:r>
                        <a:rPr lang="ru-RU" sz="1200" dirty="0">
                          <a:latin typeface="Arial" pitchFamily="34" charset="0"/>
                          <a:ea typeface="TimesNewRomanPSMT"/>
                          <a:cs typeface="Arial" pitchFamily="34" charset="0"/>
                        </a:rPr>
                        <a:t>Ценностное отношение к</a:t>
                      </a:r>
                      <a:endParaRPr lang="ru-RU" sz="1200" dirty="0">
                        <a:latin typeface="Arial" pitchFamily="34" charset="0"/>
                        <a:ea typeface="Calibri"/>
                        <a:cs typeface="Arial" pitchFamily="34" charset="0"/>
                      </a:endParaRPr>
                    </a:p>
                    <a:p>
                      <a:pPr algn="ctr">
                        <a:lnSpc>
                          <a:spcPct val="115000"/>
                        </a:lnSpc>
                        <a:spcAft>
                          <a:spcPts val="0"/>
                        </a:spcAft>
                      </a:pPr>
                      <a:r>
                        <a:rPr lang="ru-RU" sz="1200" dirty="0">
                          <a:latin typeface="Arial" pitchFamily="34" charset="0"/>
                          <a:ea typeface="TimesNewRomanPSMT"/>
                          <a:cs typeface="Arial" pitchFamily="34" charset="0"/>
                        </a:rPr>
                        <a:t>профессиональной</a:t>
                      </a:r>
                      <a:endParaRPr lang="ru-RU" sz="1200" dirty="0">
                        <a:latin typeface="Arial" pitchFamily="34" charset="0"/>
                        <a:ea typeface="Calibri"/>
                        <a:cs typeface="Arial" pitchFamily="34" charset="0"/>
                      </a:endParaRPr>
                    </a:p>
                    <a:p>
                      <a:pPr algn="ctr">
                        <a:lnSpc>
                          <a:spcPct val="115000"/>
                        </a:lnSpc>
                        <a:spcAft>
                          <a:spcPts val="0"/>
                        </a:spcAft>
                      </a:pPr>
                      <a:r>
                        <a:rPr lang="ru-RU" sz="1200" dirty="0" smtClean="0">
                          <a:latin typeface="Arial" pitchFamily="34" charset="0"/>
                          <a:ea typeface="TimesNewRomanPSMT"/>
                          <a:cs typeface="Arial" pitchFamily="34" charset="0"/>
                        </a:rPr>
                        <a:t>деятельности</a:t>
                      </a:r>
                      <a:r>
                        <a:rPr lang="ru-RU" sz="1200" baseline="0" dirty="0" smtClean="0">
                          <a:latin typeface="Arial" pitchFamily="34" charset="0"/>
                          <a:ea typeface="TimesNewRomanPSMT"/>
                          <a:cs typeface="Arial" pitchFamily="34" charset="0"/>
                        </a:rPr>
                        <a:t> </a:t>
                      </a:r>
                      <a:r>
                        <a:rPr lang="ru-RU" sz="1200" dirty="0" smtClean="0">
                          <a:latin typeface="Arial" pitchFamily="34" charset="0"/>
                          <a:ea typeface="TimesNewRomanPSMT"/>
                          <a:cs typeface="Arial" pitchFamily="34" charset="0"/>
                        </a:rPr>
                        <a:t>педагога </a:t>
                      </a:r>
                      <a:r>
                        <a:rPr lang="ru-RU" sz="1200" dirty="0">
                          <a:latin typeface="Arial" pitchFamily="34" charset="0"/>
                          <a:ea typeface="TimesNewRomanPSMT"/>
                          <a:cs typeface="Arial" pitchFamily="34" charset="0"/>
                        </a:rPr>
                        <a:t>в</a:t>
                      </a:r>
                      <a:endParaRPr lang="ru-RU" sz="1200" dirty="0">
                        <a:latin typeface="Arial" pitchFamily="34" charset="0"/>
                        <a:ea typeface="Calibri"/>
                        <a:cs typeface="Arial" pitchFamily="34" charset="0"/>
                      </a:endParaRPr>
                    </a:p>
                    <a:p>
                      <a:pPr algn="ctr">
                        <a:lnSpc>
                          <a:spcPct val="115000"/>
                        </a:lnSpc>
                        <a:spcAft>
                          <a:spcPts val="0"/>
                        </a:spcAft>
                      </a:pPr>
                      <a:r>
                        <a:rPr lang="ru-RU" sz="1200" dirty="0" smtClean="0">
                          <a:latin typeface="Arial" pitchFamily="34" charset="0"/>
                          <a:ea typeface="TimesNewRomanPSMT"/>
                          <a:cs typeface="Arial" pitchFamily="34" charset="0"/>
                        </a:rPr>
                        <a:t>условиях</a:t>
                      </a:r>
                      <a:r>
                        <a:rPr lang="ru-RU" sz="1200" baseline="0" dirty="0" smtClean="0">
                          <a:latin typeface="Arial" pitchFamily="34" charset="0"/>
                          <a:ea typeface="TimesNewRomanPSMT"/>
                          <a:cs typeface="Arial" pitchFamily="34" charset="0"/>
                        </a:rPr>
                        <a:t> </a:t>
                      </a:r>
                      <a:r>
                        <a:rPr lang="ru-RU" sz="1200" dirty="0" smtClean="0">
                          <a:latin typeface="Arial" pitchFamily="34" charset="0"/>
                          <a:ea typeface="TimesNewRomanPSMT"/>
                          <a:cs typeface="Arial" pitchFamily="34" charset="0"/>
                        </a:rPr>
                        <a:t>инклюзивного</a:t>
                      </a:r>
                      <a:endParaRPr lang="ru-RU" sz="1200" dirty="0">
                        <a:latin typeface="Arial" pitchFamily="34" charset="0"/>
                        <a:ea typeface="Calibri"/>
                        <a:cs typeface="Arial" pitchFamily="34" charset="0"/>
                      </a:endParaRPr>
                    </a:p>
                    <a:p>
                      <a:pPr algn="ctr">
                        <a:lnSpc>
                          <a:spcPct val="115000"/>
                        </a:lnSpc>
                        <a:spcAft>
                          <a:spcPts val="0"/>
                        </a:spcAft>
                      </a:pPr>
                      <a:r>
                        <a:rPr lang="ru-RU" sz="1200" dirty="0">
                          <a:latin typeface="Arial" pitchFamily="34" charset="0"/>
                          <a:ea typeface="TimesNewRomanPSMT"/>
                          <a:cs typeface="Arial" pitchFamily="34" charset="0"/>
                        </a:rPr>
                        <a:t>образования</a:t>
                      </a:r>
                      <a:endParaRPr lang="ru-RU" sz="1200" dirty="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spc="-10" dirty="0" smtClean="0">
                        <a:solidFill>
                          <a:srgbClr val="000000"/>
                        </a:solidFill>
                        <a:latin typeface="Arial" pitchFamily="34" charset="0"/>
                        <a:ea typeface="TimesNewRomanPSMT"/>
                        <a:cs typeface="Arial" pitchFamily="34" charset="0"/>
                      </a:endParaRPr>
                    </a:p>
                    <a:p>
                      <a:pPr algn="ctr">
                        <a:lnSpc>
                          <a:spcPct val="115000"/>
                        </a:lnSpc>
                        <a:spcAft>
                          <a:spcPts val="0"/>
                        </a:spcAft>
                      </a:pPr>
                      <a:endParaRPr lang="ru-RU" sz="1200" spc="-10" dirty="0" smtClean="0">
                        <a:solidFill>
                          <a:srgbClr val="000000"/>
                        </a:solidFill>
                        <a:latin typeface="Arial" pitchFamily="34" charset="0"/>
                        <a:ea typeface="TimesNewRomanPSMT"/>
                        <a:cs typeface="Arial" pitchFamily="34" charset="0"/>
                      </a:endParaRPr>
                    </a:p>
                    <a:p>
                      <a:pPr algn="ctr">
                        <a:lnSpc>
                          <a:spcPct val="115000"/>
                        </a:lnSpc>
                        <a:spcAft>
                          <a:spcPts val="0"/>
                        </a:spcAft>
                      </a:pPr>
                      <a:r>
                        <a:rPr lang="ru-RU" sz="1200" spc="-10" dirty="0" err="1" smtClean="0">
                          <a:solidFill>
                            <a:srgbClr val="000000"/>
                          </a:solidFill>
                          <a:latin typeface="Arial" pitchFamily="34" charset="0"/>
                          <a:ea typeface="TimesNewRomanPSMT"/>
                          <a:cs typeface="Arial" pitchFamily="34" charset="0"/>
                        </a:rPr>
                        <a:t>Аксиологический</a:t>
                      </a:r>
                      <a:endParaRPr lang="ru-RU" sz="1200" dirty="0">
                        <a:latin typeface="Arial" pitchFamily="34" charset="0"/>
                        <a:ea typeface="Times New Roman"/>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Arial" pitchFamily="34" charset="0"/>
                          <a:ea typeface="TimesNewRomanPSMT"/>
                          <a:cs typeface="Arial" pitchFamily="34" charset="0"/>
                        </a:rPr>
                        <a:t>Выявить особенности</a:t>
                      </a:r>
                      <a:endParaRPr lang="ru-RU" sz="1200" dirty="0">
                        <a:latin typeface="Arial" pitchFamily="34" charset="0"/>
                        <a:ea typeface="Calibri"/>
                        <a:cs typeface="Arial" pitchFamily="34" charset="0"/>
                      </a:endParaRPr>
                    </a:p>
                    <a:p>
                      <a:pPr algn="ctr">
                        <a:lnSpc>
                          <a:spcPct val="115000"/>
                        </a:lnSpc>
                        <a:spcAft>
                          <a:spcPts val="0"/>
                        </a:spcAft>
                      </a:pPr>
                      <a:r>
                        <a:rPr lang="ru-RU" sz="1200" dirty="0">
                          <a:latin typeface="Arial" pitchFamily="34" charset="0"/>
                          <a:ea typeface="TimesNewRomanPSMT"/>
                          <a:cs typeface="Arial" pitchFamily="34" charset="0"/>
                        </a:rPr>
                        <a:t>ценностного отношения к профессиональной</a:t>
                      </a:r>
                      <a:endParaRPr lang="ru-RU" sz="1200" dirty="0">
                        <a:latin typeface="Arial" pitchFamily="34" charset="0"/>
                        <a:ea typeface="Calibri"/>
                        <a:cs typeface="Arial" pitchFamily="34" charset="0"/>
                      </a:endParaRPr>
                    </a:p>
                    <a:p>
                      <a:pPr algn="ctr">
                        <a:lnSpc>
                          <a:spcPct val="115000"/>
                        </a:lnSpc>
                        <a:spcAft>
                          <a:spcPts val="0"/>
                        </a:spcAft>
                      </a:pPr>
                      <a:r>
                        <a:rPr lang="ru-RU" sz="1200" dirty="0">
                          <a:latin typeface="Arial" pitchFamily="34" charset="0"/>
                          <a:ea typeface="TimesNewRomanPSMT"/>
                          <a:cs typeface="Arial" pitchFamily="34" charset="0"/>
                        </a:rPr>
                        <a:t>деятельности педагога в условиях инклюзивного</a:t>
                      </a:r>
                      <a:endParaRPr lang="ru-RU" sz="1200" dirty="0">
                        <a:latin typeface="Arial" pitchFamily="34" charset="0"/>
                        <a:ea typeface="Calibri"/>
                        <a:cs typeface="Arial" pitchFamily="34" charset="0"/>
                      </a:endParaRPr>
                    </a:p>
                    <a:p>
                      <a:pPr algn="ctr">
                        <a:lnSpc>
                          <a:spcPct val="115000"/>
                        </a:lnSpc>
                        <a:spcAft>
                          <a:spcPts val="0"/>
                        </a:spcAft>
                      </a:pPr>
                      <a:r>
                        <a:rPr lang="ru-RU" sz="1200" dirty="0">
                          <a:latin typeface="Arial" pitchFamily="34" charset="0"/>
                          <a:ea typeface="TimesNewRomanPSMT"/>
                          <a:cs typeface="Arial" pitchFamily="34" charset="0"/>
                        </a:rPr>
                        <a:t>образования</a:t>
                      </a:r>
                      <a:endParaRPr lang="ru-RU" sz="1200" dirty="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buFont typeface="Wingdings" pitchFamily="2" charset="2"/>
                        <a:buChar char="Ø"/>
                      </a:pPr>
                      <a:r>
                        <a:rPr lang="ru-RU" sz="1200" dirty="0" err="1">
                          <a:latin typeface="Arial" pitchFamily="34" charset="0"/>
                          <a:ea typeface="TimesNewRomanPSMT"/>
                          <a:cs typeface="Arial" pitchFamily="34" charset="0"/>
                        </a:rPr>
                        <a:t>Опросник</a:t>
                      </a:r>
                      <a:r>
                        <a:rPr lang="ru-RU" sz="1200" dirty="0">
                          <a:latin typeface="Arial" pitchFamily="34" charset="0"/>
                          <a:ea typeface="TimesNewRomanPSMT"/>
                          <a:cs typeface="Arial" pitchFamily="34" charset="0"/>
                        </a:rPr>
                        <a:t> </a:t>
                      </a:r>
                      <a:r>
                        <a:rPr lang="ru-RU" sz="1200" baseline="0" dirty="0" smtClean="0">
                          <a:latin typeface="Arial" pitchFamily="34" charset="0"/>
                          <a:ea typeface="TimesNewRomanPSMT"/>
                          <a:cs typeface="Arial" pitchFamily="34" charset="0"/>
                        </a:rPr>
                        <a:t> </a:t>
                      </a:r>
                      <a:r>
                        <a:rPr lang="ru-RU" sz="1200" dirty="0" smtClean="0">
                          <a:latin typeface="Arial" pitchFamily="34" charset="0"/>
                          <a:ea typeface="TimesNewRomanPSMT"/>
                          <a:cs typeface="Arial" pitchFamily="34" charset="0"/>
                        </a:rPr>
                        <a:t>«</a:t>
                      </a:r>
                      <a:r>
                        <a:rPr lang="ru-RU" sz="1200" dirty="0">
                          <a:latin typeface="Arial" pitchFamily="34" charset="0"/>
                          <a:ea typeface="TimesNewRomanPSMT"/>
                          <a:cs typeface="Arial" pitchFamily="34" charset="0"/>
                        </a:rPr>
                        <a:t>Инклюзивная культура педагогов» </a:t>
                      </a:r>
                      <a:endParaRPr lang="ru-RU" sz="1200" dirty="0">
                        <a:latin typeface="Arial" pitchFamily="34" charset="0"/>
                        <a:ea typeface="Calibri"/>
                        <a:cs typeface="Arial" pitchFamily="34" charset="0"/>
                      </a:endParaRPr>
                    </a:p>
                    <a:p>
                      <a:pPr>
                        <a:lnSpc>
                          <a:spcPct val="115000"/>
                        </a:lnSpc>
                        <a:spcAft>
                          <a:spcPts val="0"/>
                        </a:spcAft>
                        <a:buFont typeface="Wingdings" pitchFamily="2" charset="2"/>
                        <a:buNone/>
                      </a:pPr>
                      <a:r>
                        <a:rPr lang="ru-RU" sz="1200" dirty="0">
                          <a:latin typeface="Arial" pitchFamily="34" charset="0"/>
                          <a:ea typeface="TimesNewRomanPSMT"/>
                          <a:cs typeface="Arial" pitchFamily="34" charset="0"/>
                        </a:rPr>
                        <a:t>(по В.Н. </a:t>
                      </a:r>
                      <a:r>
                        <a:rPr lang="ru-RU" sz="1200" dirty="0" err="1">
                          <a:latin typeface="Arial" pitchFamily="34" charset="0"/>
                          <a:ea typeface="TimesNewRomanPSMT"/>
                          <a:cs typeface="Arial" pitchFamily="34" charset="0"/>
                        </a:rPr>
                        <a:t>Поникаровой</a:t>
                      </a:r>
                      <a:r>
                        <a:rPr lang="ru-RU" sz="1200" dirty="0">
                          <a:latin typeface="Arial" pitchFamily="34" charset="0"/>
                          <a:ea typeface="TimesNewRomanPSMT"/>
                          <a:cs typeface="Arial" pitchFamily="34" charset="0"/>
                        </a:rPr>
                        <a:t> и Е.Л. Андреевой) и </a:t>
                      </a:r>
                      <a:r>
                        <a:rPr lang="ru-RU" sz="1200" dirty="0" smtClean="0">
                          <a:latin typeface="Arial" pitchFamily="34" charset="0"/>
                          <a:ea typeface="TimesNewRomanPSMT"/>
                          <a:cs typeface="Arial" pitchFamily="34" charset="0"/>
                        </a:rPr>
                        <a:t>др.</a:t>
                      </a:r>
                      <a:endParaRPr lang="ru-RU" sz="1200" dirty="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9931">
                <a:tc>
                  <a:txBody>
                    <a:bodyPr/>
                    <a:lstStyle/>
                    <a:p>
                      <a:pPr algn="ctr">
                        <a:lnSpc>
                          <a:spcPct val="115000"/>
                        </a:lnSpc>
                        <a:spcAft>
                          <a:spcPts val="0"/>
                        </a:spcAft>
                      </a:pPr>
                      <a:r>
                        <a:rPr lang="ru-RU" sz="1200" dirty="0">
                          <a:latin typeface="Arial" pitchFamily="34" charset="0"/>
                          <a:ea typeface="TimesNewRomanPSMT"/>
                          <a:cs typeface="Arial" pitchFamily="34" charset="0"/>
                        </a:rPr>
                        <a:t>Необходимый </a:t>
                      </a:r>
                      <a:r>
                        <a:rPr lang="ru-RU" sz="1200" dirty="0" smtClean="0">
                          <a:latin typeface="Arial" pitchFamily="34" charset="0"/>
                          <a:ea typeface="TimesNewRomanPSMT"/>
                          <a:cs typeface="Arial" pitchFamily="34" charset="0"/>
                        </a:rPr>
                        <a:t>и</a:t>
                      </a:r>
                      <a:r>
                        <a:rPr lang="ru-RU" sz="1200" baseline="0" dirty="0" smtClean="0">
                          <a:latin typeface="Arial" pitchFamily="34" charset="0"/>
                          <a:ea typeface="TimesNewRomanPSMT"/>
                          <a:cs typeface="Arial" pitchFamily="34" charset="0"/>
                        </a:rPr>
                        <a:t> </a:t>
                      </a:r>
                      <a:r>
                        <a:rPr lang="ru-RU" sz="1200" dirty="0" smtClean="0">
                          <a:latin typeface="Arial" pitchFamily="34" charset="0"/>
                          <a:ea typeface="TimesNewRomanPSMT"/>
                          <a:cs typeface="Arial" pitchFamily="34" charset="0"/>
                        </a:rPr>
                        <a:t>достаточный</a:t>
                      </a:r>
                      <a:endParaRPr lang="ru-RU" sz="1200" dirty="0">
                        <a:latin typeface="Arial" pitchFamily="34" charset="0"/>
                        <a:ea typeface="Calibri"/>
                        <a:cs typeface="Arial" pitchFamily="34" charset="0"/>
                      </a:endParaRPr>
                    </a:p>
                    <a:p>
                      <a:pPr algn="ctr">
                        <a:lnSpc>
                          <a:spcPct val="115000"/>
                        </a:lnSpc>
                        <a:spcAft>
                          <a:spcPts val="0"/>
                        </a:spcAft>
                      </a:pPr>
                      <a:r>
                        <a:rPr lang="ru-RU" sz="1200" dirty="0">
                          <a:latin typeface="Arial" pitchFamily="34" charset="0"/>
                          <a:ea typeface="TimesNewRomanPSMT"/>
                          <a:cs typeface="Arial" pitchFamily="34" charset="0"/>
                        </a:rPr>
                        <a:t>уровень знаний о</a:t>
                      </a:r>
                      <a:endParaRPr lang="ru-RU" sz="1200" dirty="0">
                        <a:latin typeface="Arial" pitchFamily="34" charset="0"/>
                        <a:ea typeface="Calibri"/>
                        <a:cs typeface="Arial" pitchFamily="34" charset="0"/>
                      </a:endParaRPr>
                    </a:p>
                    <a:p>
                      <a:pPr algn="ctr">
                        <a:lnSpc>
                          <a:spcPct val="115000"/>
                        </a:lnSpc>
                        <a:spcAft>
                          <a:spcPts val="0"/>
                        </a:spcAft>
                      </a:pPr>
                      <a:r>
                        <a:rPr lang="ru-RU" sz="1200" dirty="0" smtClean="0">
                          <a:latin typeface="Arial" pitchFamily="34" charset="0"/>
                          <a:ea typeface="TimesNewRomanPSMT"/>
                          <a:cs typeface="Arial" pitchFamily="34" charset="0"/>
                        </a:rPr>
                        <a:t>специфике</a:t>
                      </a:r>
                      <a:r>
                        <a:rPr lang="ru-RU" sz="1200" baseline="0" dirty="0" smtClean="0">
                          <a:latin typeface="Arial" pitchFamily="34" charset="0"/>
                          <a:ea typeface="TimesNewRomanPSMT"/>
                          <a:cs typeface="Arial" pitchFamily="34" charset="0"/>
                        </a:rPr>
                        <a:t> </a:t>
                      </a:r>
                      <a:r>
                        <a:rPr lang="ru-RU" sz="1200" dirty="0" smtClean="0">
                          <a:latin typeface="Arial" pitchFamily="34" charset="0"/>
                          <a:ea typeface="TimesNewRomanPSMT"/>
                          <a:cs typeface="Arial" pitchFamily="34" charset="0"/>
                        </a:rPr>
                        <a:t>профессиональной</a:t>
                      </a:r>
                      <a:endParaRPr lang="ru-RU" sz="1200" dirty="0">
                        <a:latin typeface="Arial" pitchFamily="34" charset="0"/>
                        <a:ea typeface="Calibri"/>
                        <a:cs typeface="Arial" pitchFamily="34" charset="0"/>
                      </a:endParaRPr>
                    </a:p>
                    <a:p>
                      <a:pPr algn="ctr">
                        <a:lnSpc>
                          <a:spcPct val="115000"/>
                        </a:lnSpc>
                        <a:spcAft>
                          <a:spcPts val="0"/>
                        </a:spcAft>
                      </a:pPr>
                      <a:r>
                        <a:rPr lang="ru-RU" sz="1200" dirty="0" smtClean="0">
                          <a:latin typeface="Arial" pitchFamily="34" charset="0"/>
                          <a:ea typeface="TimesNewRomanPSMT"/>
                          <a:cs typeface="Arial" pitchFamily="34" charset="0"/>
                        </a:rPr>
                        <a:t>деятельности</a:t>
                      </a:r>
                      <a:r>
                        <a:rPr lang="ru-RU" sz="1200" baseline="0" dirty="0" smtClean="0">
                          <a:latin typeface="Arial" pitchFamily="34" charset="0"/>
                          <a:ea typeface="TimesNewRomanPSMT"/>
                          <a:cs typeface="Arial" pitchFamily="34" charset="0"/>
                        </a:rPr>
                        <a:t> </a:t>
                      </a:r>
                      <a:r>
                        <a:rPr lang="ru-RU" sz="1200" dirty="0" smtClean="0">
                          <a:latin typeface="Arial" pitchFamily="34" charset="0"/>
                          <a:ea typeface="TimesNewRomanPSMT"/>
                          <a:cs typeface="Arial" pitchFamily="34" charset="0"/>
                        </a:rPr>
                        <a:t>педагога </a:t>
                      </a:r>
                      <a:r>
                        <a:rPr lang="ru-RU" sz="1200" dirty="0">
                          <a:latin typeface="Arial" pitchFamily="34" charset="0"/>
                          <a:ea typeface="TimesNewRomanPSMT"/>
                          <a:cs typeface="Arial" pitchFamily="34" charset="0"/>
                        </a:rPr>
                        <a:t>в</a:t>
                      </a:r>
                      <a:endParaRPr lang="ru-RU" sz="1200" dirty="0">
                        <a:latin typeface="Arial" pitchFamily="34" charset="0"/>
                        <a:ea typeface="Calibri"/>
                        <a:cs typeface="Arial" pitchFamily="34" charset="0"/>
                      </a:endParaRPr>
                    </a:p>
                    <a:p>
                      <a:pPr algn="ctr">
                        <a:lnSpc>
                          <a:spcPct val="115000"/>
                        </a:lnSpc>
                        <a:spcAft>
                          <a:spcPts val="0"/>
                        </a:spcAft>
                      </a:pPr>
                      <a:r>
                        <a:rPr lang="ru-RU" sz="1200" dirty="0" smtClean="0">
                          <a:latin typeface="Arial" pitchFamily="34" charset="0"/>
                          <a:ea typeface="TimesNewRomanPSMT"/>
                          <a:cs typeface="Arial" pitchFamily="34" charset="0"/>
                        </a:rPr>
                        <a:t>условиях</a:t>
                      </a:r>
                      <a:r>
                        <a:rPr lang="ru-RU" sz="1200" baseline="0" dirty="0" smtClean="0">
                          <a:latin typeface="Arial" pitchFamily="34" charset="0"/>
                          <a:ea typeface="TimesNewRomanPSMT"/>
                          <a:cs typeface="Arial" pitchFamily="34" charset="0"/>
                        </a:rPr>
                        <a:t> </a:t>
                      </a:r>
                      <a:r>
                        <a:rPr lang="ru-RU" sz="1200" dirty="0" smtClean="0">
                          <a:latin typeface="Arial" pitchFamily="34" charset="0"/>
                          <a:ea typeface="TimesNewRomanPSMT"/>
                          <a:cs typeface="Arial" pitchFamily="34" charset="0"/>
                        </a:rPr>
                        <a:t>инклюзивного</a:t>
                      </a:r>
                      <a:endParaRPr lang="ru-RU" sz="1200" dirty="0">
                        <a:latin typeface="Arial" pitchFamily="34" charset="0"/>
                        <a:ea typeface="Calibri"/>
                        <a:cs typeface="Arial" pitchFamily="34" charset="0"/>
                      </a:endParaRPr>
                    </a:p>
                    <a:p>
                      <a:pPr algn="ctr">
                        <a:lnSpc>
                          <a:spcPct val="115000"/>
                        </a:lnSpc>
                        <a:spcAft>
                          <a:spcPts val="0"/>
                        </a:spcAft>
                      </a:pPr>
                      <a:r>
                        <a:rPr lang="ru-RU" sz="1200" dirty="0">
                          <a:latin typeface="Arial" pitchFamily="34" charset="0"/>
                          <a:ea typeface="TimesNewRomanPSMT"/>
                          <a:cs typeface="Arial" pitchFamily="34" charset="0"/>
                        </a:rPr>
                        <a:t>образования</a:t>
                      </a:r>
                      <a:endParaRPr lang="ru-RU" sz="1200" dirty="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latin typeface="Arial" pitchFamily="34" charset="0"/>
                          <a:ea typeface="TimesNewRomanPSMT"/>
                          <a:cs typeface="Arial" pitchFamily="34" charset="0"/>
                        </a:rPr>
                        <a:t>Когнитивный</a:t>
                      </a:r>
                      <a:endParaRPr lang="ru-RU" sz="120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latin typeface="Arial" pitchFamily="34" charset="0"/>
                          <a:ea typeface="TimesNewRomanPSMT"/>
                          <a:cs typeface="Arial" pitchFamily="34" charset="0"/>
                        </a:rPr>
                        <a:t>Выявить уровень</a:t>
                      </a:r>
                      <a:endParaRPr lang="ru-RU" sz="1200" dirty="0">
                        <a:latin typeface="Arial" pitchFamily="34" charset="0"/>
                        <a:ea typeface="Calibri"/>
                        <a:cs typeface="Arial" pitchFamily="34" charset="0"/>
                      </a:endParaRPr>
                    </a:p>
                    <a:p>
                      <a:pPr algn="ctr">
                        <a:lnSpc>
                          <a:spcPct val="115000"/>
                        </a:lnSpc>
                        <a:spcAft>
                          <a:spcPts val="0"/>
                        </a:spcAft>
                      </a:pPr>
                      <a:r>
                        <a:rPr lang="ru-RU" sz="1200" dirty="0">
                          <a:latin typeface="Arial" pitchFamily="34" charset="0"/>
                          <a:ea typeface="TimesNewRomanPSMT"/>
                          <a:cs typeface="Arial" pitchFamily="34" charset="0"/>
                        </a:rPr>
                        <a:t>знаний о специфике</a:t>
                      </a:r>
                      <a:endParaRPr lang="ru-RU" sz="1200" dirty="0">
                        <a:latin typeface="Arial" pitchFamily="34" charset="0"/>
                        <a:ea typeface="Calibri"/>
                        <a:cs typeface="Arial" pitchFamily="34" charset="0"/>
                      </a:endParaRPr>
                    </a:p>
                    <a:p>
                      <a:pPr algn="ctr">
                        <a:lnSpc>
                          <a:spcPct val="115000"/>
                        </a:lnSpc>
                        <a:spcAft>
                          <a:spcPts val="0"/>
                        </a:spcAft>
                      </a:pPr>
                      <a:r>
                        <a:rPr lang="ru-RU" sz="1200" dirty="0">
                          <a:latin typeface="Arial" pitchFamily="34" charset="0"/>
                          <a:ea typeface="TimesNewRomanPSMT"/>
                          <a:cs typeface="Arial" pitchFamily="34" charset="0"/>
                        </a:rPr>
                        <a:t>профессиональной</a:t>
                      </a:r>
                      <a:endParaRPr lang="ru-RU" sz="1200" dirty="0">
                        <a:latin typeface="Arial" pitchFamily="34" charset="0"/>
                        <a:ea typeface="Calibri"/>
                        <a:cs typeface="Arial" pitchFamily="34" charset="0"/>
                      </a:endParaRPr>
                    </a:p>
                    <a:p>
                      <a:pPr algn="ctr">
                        <a:lnSpc>
                          <a:spcPct val="115000"/>
                        </a:lnSpc>
                        <a:spcAft>
                          <a:spcPts val="0"/>
                        </a:spcAft>
                      </a:pPr>
                      <a:r>
                        <a:rPr lang="ru-RU" sz="1200" dirty="0">
                          <a:latin typeface="Arial" pitchFamily="34" charset="0"/>
                          <a:ea typeface="TimesNewRomanPSMT"/>
                          <a:cs typeface="Arial" pitchFamily="34" charset="0"/>
                        </a:rPr>
                        <a:t>деятельности педагога в условиях инклюзивного</a:t>
                      </a:r>
                      <a:endParaRPr lang="ru-RU" sz="1200" dirty="0">
                        <a:latin typeface="Arial" pitchFamily="34" charset="0"/>
                        <a:ea typeface="Calibri"/>
                        <a:cs typeface="Arial" pitchFamily="34" charset="0"/>
                      </a:endParaRPr>
                    </a:p>
                    <a:p>
                      <a:pPr algn="ctr">
                        <a:lnSpc>
                          <a:spcPct val="115000"/>
                        </a:lnSpc>
                        <a:spcAft>
                          <a:spcPts val="0"/>
                        </a:spcAft>
                      </a:pPr>
                      <a:r>
                        <a:rPr lang="ru-RU" sz="1200" dirty="0">
                          <a:latin typeface="Arial" pitchFamily="34" charset="0"/>
                          <a:ea typeface="TimesNewRomanPSMT"/>
                          <a:cs typeface="Arial" pitchFamily="34" charset="0"/>
                        </a:rPr>
                        <a:t>образования</a:t>
                      </a:r>
                      <a:endParaRPr lang="ru-RU" sz="1200" dirty="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buFont typeface="Wingdings" pitchFamily="2" charset="2"/>
                        <a:buChar char="Ø"/>
                      </a:pPr>
                      <a:r>
                        <a:rPr lang="ru-RU" sz="1200" dirty="0" err="1" smtClean="0">
                          <a:latin typeface="Arial" pitchFamily="34" charset="0"/>
                          <a:ea typeface="TimesNewRomanPSMT"/>
                          <a:cs typeface="Arial" pitchFamily="34" charset="0"/>
                        </a:rPr>
                        <a:t>Опросник</a:t>
                      </a:r>
                      <a:r>
                        <a:rPr lang="ru-RU" sz="1200" baseline="0" dirty="0" smtClean="0">
                          <a:latin typeface="Arial" pitchFamily="34" charset="0"/>
                          <a:ea typeface="TimesNewRomanPSMT"/>
                          <a:cs typeface="Arial" pitchFamily="34" charset="0"/>
                        </a:rPr>
                        <a:t> </a:t>
                      </a:r>
                      <a:r>
                        <a:rPr lang="ru-RU" sz="1200" dirty="0" smtClean="0">
                          <a:latin typeface="Arial" pitchFamily="34" charset="0"/>
                          <a:ea typeface="TimesNewRomanPSMT"/>
                          <a:cs typeface="Arial" pitchFamily="34" charset="0"/>
                        </a:rPr>
                        <a:t>«Специфика</a:t>
                      </a:r>
                      <a:endParaRPr lang="ru-RU" sz="1200" dirty="0">
                        <a:latin typeface="Arial" pitchFamily="34" charset="0"/>
                        <a:ea typeface="Calibri"/>
                        <a:cs typeface="Arial" pitchFamily="34" charset="0"/>
                      </a:endParaRPr>
                    </a:p>
                    <a:p>
                      <a:pPr>
                        <a:lnSpc>
                          <a:spcPct val="115000"/>
                        </a:lnSpc>
                        <a:spcAft>
                          <a:spcPts val="0"/>
                        </a:spcAft>
                        <a:buFont typeface="Wingdings" pitchFamily="2" charset="2"/>
                        <a:buNone/>
                      </a:pPr>
                      <a:r>
                        <a:rPr lang="ru-RU" sz="1200" dirty="0">
                          <a:latin typeface="Arial" pitchFamily="34" charset="0"/>
                          <a:ea typeface="TimesNewRomanPSMT"/>
                          <a:cs typeface="Arial" pitchFamily="34" charset="0"/>
                        </a:rPr>
                        <a:t>профессиональной</a:t>
                      </a:r>
                      <a:endParaRPr lang="ru-RU" sz="1200" dirty="0">
                        <a:latin typeface="Arial" pitchFamily="34" charset="0"/>
                        <a:ea typeface="Calibri"/>
                        <a:cs typeface="Arial" pitchFamily="34" charset="0"/>
                      </a:endParaRPr>
                    </a:p>
                    <a:p>
                      <a:pPr>
                        <a:lnSpc>
                          <a:spcPct val="115000"/>
                        </a:lnSpc>
                        <a:spcAft>
                          <a:spcPts val="0"/>
                        </a:spcAft>
                        <a:buFont typeface="Wingdings" pitchFamily="2" charset="2"/>
                        <a:buNone/>
                      </a:pPr>
                      <a:r>
                        <a:rPr lang="ru-RU" sz="1200" dirty="0">
                          <a:latin typeface="Arial" pitchFamily="34" charset="0"/>
                          <a:ea typeface="TimesNewRomanPSMT"/>
                          <a:cs typeface="Arial" pitchFamily="34" charset="0"/>
                        </a:rPr>
                        <a:t>деятельности педагога в условиях инклюзивного             образования» (по В.Н. </a:t>
                      </a:r>
                      <a:r>
                        <a:rPr lang="ru-RU" sz="1200" dirty="0" err="1">
                          <a:latin typeface="Arial" pitchFamily="34" charset="0"/>
                          <a:ea typeface="TimesNewRomanPSMT"/>
                          <a:cs typeface="Arial" pitchFamily="34" charset="0"/>
                        </a:rPr>
                        <a:t>Поникаровой</a:t>
                      </a:r>
                      <a:r>
                        <a:rPr lang="ru-RU" sz="1200" dirty="0" smtClean="0">
                          <a:latin typeface="Arial" pitchFamily="34" charset="0"/>
                          <a:ea typeface="TimesNewRomanPSMT"/>
                          <a:cs typeface="Arial" pitchFamily="34" charset="0"/>
                        </a:rPr>
                        <a:t>)</a:t>
                      </a:r>
                    </a:p>
                    <a:p>
                      <a:pPr>
                        <a:lnSpc>
                          <a:spcPct val="115000"/>
                        </a:lnSpc>
                        <a:spcAft>
                          <a:spcPts val="0"/>
                        </a:spcAft>
                        <a:buFont typeface="Wingdings" pitchFamily="2" charset="2"/>
                        <a:buChar char="Ø"/>
                      </a:pPr>
                      <a:r>
                        <a:rPr lang="ru-RU" sz="1200" dirty="0" err="1" smtClean="0">
                          <a:latin typeface="Arial" pitchFamily="34" charset="0"/>
                          <a:ea typeface="TimesNewRomanPSMT"/>
                          <a:cs typeface="Arial" pitchFamily="34" charset="0"/>
                        </a:rPr>
                        <a:t>Опросник</a:t>
                      </a:r>
                      <a:r>
                        <a:rPr lang="ru-RU" sz="1200" baseline="0" dirty="0" smtClean="0">
                          <a:latin typeface="Arial" pitchFamily="34" charset="0"/>
                          <a:ea typeface="TimesNewRomanPSMT"/>
                          <a:cs typeface="Arial" pitchFamily="34" charset="0"/>
                        </a:rPr>
                        <a:t> </a:t>
                      </a:r>
                      <a:r>
                        <a:rPr lang="ru-RU" sz="1200" dirty="0" smtClean="0">
                          <a:latin typeface="Arial" pitchFamily="34" charset="0"/>
                          <a:ea typeface="TimesNewRomanPSMT"/>
                          <a:cs typeface="Arial" pitchFamily="34" charset="0"/>
                        </a:rPr>
                        <a:t>«Профессионально</a:t>
                      </a:r>
                      <a:r>
                        <a:rPr lang="ru-RU" sz="1200" baseline="0" dirty="0" smtClean="0">
                          <a:latin typeface="Arial" pitchFamily="34" charset="0"/>
                          <a:ea typeface="TimesNewRomanPSMT"/>
                          <a:cs typeface="Arial" pitchFamily="34" charset="0"/>
                        </a:rPr>
                        <a:t> </a:t>
                      </a:r>
                      <a:r>
                        <a:rPr lang="ru-RU" sz="1200" dirty="0" smtClean="0">
                          <a:latin typeface="Arial" pitchFamily="34" charset="0"/>
                          <a:ea typeface="TimesNewRomanPSMT"/>
                          <a:cs typeface="Arial" pitchFamily="34" charset="0"/>
                        </a:rPr>
                        <a:t>важные </a:t>
                      </a:r>
                      <a:r>
                        <a:rPr lang="ru-RU" sz="1200" dirty="0">
                          <a:latin typeface="Arial" pitchFamily="34" charset="0"/>
                          <a:ea typeface="TimesNewRomanPSMT"/>
                          <a:cs typeface="Arial" pitchFamily="34" charset="0"/>
                        </a:rPr>
                        <a:t>качества инклюзивного образования</a:t>
                      </a:r>
                      <a:r>
                        <a:rPr lang="ru-RU" sz="1200" dirty="0" smtClean="0">
                          <a:latin typeface="Arial" pitchFamily="34" charset="0"/>
                          <a:ea typeface="TimesNewRomanPSMT"/>
                          <a:cs typeface="Arial" pitchFamily="34" charset="0"/>
                        </a:rPr>
                        <a:t>»</a:t>
                      </a:r>
                      <a:r>
                        <a:rPr lang="ru-RU" sz="1200" baseline="0" dirty="0" smtClean="0">
                          <a:latin typeface="Arial" pitchFamily="34" charset="0"/>
                          <a:ea typeface="TimesNewRomanPSMT"/>
                          <a:cs typeface="Arial" pitchFamily="34" charset="0"/>
                        </a:rPr>
                        <a:t> </a:t>
                      </a:r>
                      <a:r>
                        <a:rPr lang="ru-RU" sz="1200" dirty="0" smtClean="0">
                          <a:latin typeface="Arial" pitchFamily="34" charset="0"/>
                          <a:ea typeface="TimesNewRomanPSMT"/>
                          <a:cs typeface="Arial" pitchFamily="34" charset="0"/>
                        </a:rPr>
                        <a:t>(</a:t>
                      </a:r>
                      <a:r>
                        <a:rPr lang="ru-RU" sz="1200" dirty="0">
                          <a:latin typeface="Arial" pitchFamily="34" charset="0"/>
                          <a:ea typeface="TimesNewRomanPSMT"/>
                          <a:cs typeface="Arial" pitchFamily="34" charset="0"/>
                        </a:rPr>
                        <a:t>по В.Н. </a:t>
                      </a:r>
                      <a:r>
                        <a:rPr lang="ru-RU" sz="1200" dirty="0" err="1">
                          <a:latin typeface="Arial" pitchFamily="34" charset="0"/>
                          <a:ea typeface="TimesNewRomanPSMT"/>
                          <a:cs typeface="Arial" pitchFamily="34" charset="0"/>
                        </a:rPr>
                        <a:t>Поникаровой</a:t>
                      </a:r>
                      <a:r>
                        <a:rPr lang="ru-RU" sz="1200" dirty="0" smtClean="0">
                          <a:latin typeface="Arial" pitchFamily="34" charset="0"/>
                          <a:ea typeface="TimesNewRomanPSMT"/>
                          <a:cs typeface="Arial" pitchFamily="34" charset="0"/>
                        </a:rPr>
                        <a:t>)</a:t>
                      </a:r>
                      <a:endParaRPr lang="ru-RU" sz="1200" dirty="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357158" y="2428868"/>
          <a:ext cx="8501122" cy="3286148"/>
        </p:xfrm>
        <a:graphic>
          <a:graphicData uri="http://schemas.openxmlformats.org/drawingml/2006/table">
            <a:tbl>
              <a:tblPr/>
              <a:tblGrid>
                <a:gridCol w="1857388"/>
                <a:gridCol w="1500198"/>
                <a:gridCol w="2286016"/>
                <a:gridCol w="2857520"/>
              </a:tblGrid>
              <a:tr h="1547972">
                <a:tc>
                  <a:txBody>
                    <a:bodyPr/>
                    <a:lstStyle/>
                    <a:p>
                      <a:pPr algn="ctr">
                        <a:lnSpc>
                          <a:spcPct val="115000"/>
                        </a:lnSpc>
                        <a:spcAft>
                          <a:spcPts val="0"/>
                        </a:spcAft>
                      </a:pPr>
                      <a:r>
                        <a:rPr lang="ru-RU" sz="1400" dirty="0" smtClean="0">
                          <a:latin typeface="Arial" pitchFamily="34" charset="0"/>
                          <a:ea typeface="TimesNewRomanPSMT"/>
                          <a:cs typeface="Arial" pitchFamily="34" charset="0"/>
                        </a:rPr>
                        <a:t>Определенные</a:t>
                      </a:r>
                      <a:endParaRPr lang="ru-RU" sz="1400" dirty="0">
                        <a:latin typeface="Arial" pitchFamily="34" charset="0"/>
                        <a:ea typeface="Calibri"/>
                        <a:cs typeface="Arial" pitchFamily="34" charset="0"/>
                      </a:endParaRPr>
                    </a:p>
                    <a:p>
                      <a:pPr algn="ctr">
                        <a:lnSpc>
                          <a:spcPct val="115000"/>
                        </a:lnSpc>
                        <a:spcAft>
                          <a:spcPts val="0"/>
                        </a:spcAft>
                      </a:pPr>
                      <a:r>
                        <a:rPr lang="ru-RU" sz="1400" dirty="0">
                          <a:latin typeface="Arial" pitchFamily="34" charset="0"/>
                          <a:ea typeface="TimesNewRomanPSMT"/>
                          <a:cs typeface="Arial" pitchFamily="34" charset="0"/>
                        </a:rPr>
                        <a:t>паттерны</a:t>
                      </a:r>
                      <a:endParaRPr lang="ru-RU" sz="1400" dirty="0">
                        <a:latin typeface="Arial" pitchFamily="34" charset="0"/>
                        <a:ea typeface="Calibri"/>
                        <a:cs typeface="Arial" pitchFamily="34" charset="0"/>
                      </a:endParaRPr>
                    </a:p>
                    <a:p>
                      <a:pPr algn="ctr">
                        <a:lnSpc>
                          <a:spcPct val="115000"/>
                        </a:lnSpc>
                        <a:spcAft>
                          <a:spcPts val="0"/>
                        </a:spcAft>
                      </a:pPr>
                      <a:r>
                        <a:rPr lang="ru-RU" sz="1400" dirty="0">
                          <a:latin typeface="Arial" pitchFamily="34" charset="0"/>
                          <a:ea typeface="TimesNewRomanPSMT"/>
                          <a:cs typeface="Arial" pitchFamily="34" charset="0"/>
                        </a:rPr>
                        <a:t>поведения в</a:t>
                      </a:r>
                      <a:endParaRPr lang="ru-RU" sz="1400" dirty="0">
                        <a:latin typeface="Arial" pitchFamily="34" charset="0"/>
                        <a:ea typeface="Calibri"/>
                        <a:cs typeface="Arial" pitchFamily="34" charset="0"/>
                      </a:endParaRPr>
                    </a:p>
                    <a:p>
                      <a:pPr algn="ctr">
                        <a:lnSpc>
                          <a:spcPct val="115000"/>
                        </a:lnSpc>
                        <a:spcAft>
                          <a:spcPts val="0"/>
                        </a:spcAft>
                      </a:pPr>
                      <a:r>
                        <a:rPr lang="ru-RU" sz="1400" dirty="0">
                          <a:latin typeface="Arial" pitchFamily="34" charset="0"/>
                          <a:ea typeface="TimesNewRomanPSMT"/>
                          <a:cs typeface="Arial" pitchFamily="34" charset="0"/>
                        </a:rPr>
                        <a:t>проблемных</a:t>
                      </a:r>
                      <a:endParaRPr lang="ru-RU" sz="1400" dirty="0">
                        <a:latin typeface="Arial" pitchFamily="34" charset="0"/>
                        <a:ea typeface="Calibri"/>
                        <a:cs typeface="Arial" pitchFamily="34" charset="0"/>
                      </a:endParaRPr>
                    </a:p>
                    <a:p>
                      <a:pPr algn="ctr">
                        <a:lnSpc>
                          <a:spcPct val="115000"/>
                        </a:lnSpc>
                        <a:spcAft>
                          <a:spcPts val="0"/>
                        </a:spcAft>
                      </a:pPr>
                      <a:r>
                        <a:rPr lang="ru-RU" sz="1400" dirty="0">
                          <a:latin typeface="Arial" pitchFamily="34" charset="0"/>
                          <a:ea typeface="TimesNewRomanPSMT"/>
                          <a:cs typeface="Arial" pitchFamily="34" charset="0"/>
                        </a:rPr>
                        <a:t>ситуациях</a:t>
                      </a:r>
                      <a:endParaRPr lang="ru-RU" sz="1400" dirty="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400" spc="-10" dirty="0" smtClean="0">
                        <a:solidFill>
                          <a:srgbClr val="000000"/>
                        </a:solidFill>
                        <a:latin typeface="Arial" pitchFamily="34" charset="0"/>
                        <a:ea typeface="TimesNewRomanPSMT"/>
                        <a:cs typeface="Arial" pitchFamily="34" charset="0"/>
                      </a:endParaRPr>
                    </a:p>
                    <a:p>
                      <a:pPr algn="ctr">
                        <a:lnSpc>
                          <a:spcPct val="115000"/>
                        </a:lnSpc>
                        <a:spcAft>
                          <a:spcPts val="0"/>
                        </a:spcAft>
                      </a:pPr>
                      <a:endParaRPr lang="ru-RU" sz="1400" spc="-10" dirty="0" smtClean="0">
                        <a:solidFill>
                          <a:srgbClr val="000000"/>
                        </a:solidFill>
                        <a:latin typeface="Arial" pitchFamily="34" charset="0"/>
                        <a:ea typeface="TimesNewRomanPSMT"/>
                        <a:cs typeface="Arial" pitchFamily="34" charset="0"/>
                      </a:endParaRPr>
                    </a:p>
                    <a:p>
                      <a:pPr algn="ctr">
                        <a:lnSpc>
                          <a:spcPct val="115000"/>
                        </a:lnSpc>
                        <a:spcAft>
                          <a:spcPts val="0"/>
                        </a:spcAft>
                      </a:pPr>
                      <a:endParaRPr lang="ru-RU" sz="1400" spc="-10" dirty="0" smtClean="0">
                        <a:solidFill>
                          <a:srgbClr val="000000"/>
                        </a:solidFill>
                        <a:latin typeface="Arial" pitchFamily="34" charset="0"/>
                        <a:ea typeface="TimesNewRomanPSMT"/>
                        <a:cs typeface="Arial" pitchFamily="34" charset="0"/>
                      </a:endParaRPr>
                    </a:p>
                    <a:p>
                      <a:pPr algn="ctr">
                        <a:lnSpc>
                          <a:spcPct val="115000"/>
                        </a:lnSpc>
                        <a:spcAft>
                          <a:spcPts val="0"/>
                        </a:spcAft>
                      </a:pPr>
                      <a:r>
                        <a:rPr lang="ru-RU" sz="1400" spc="-10" dirty="0" smtClean="0">
                          <a:solidFill>
                            <a:srgbClr val="000000"/>
                          </a:solidFill>
                          <a:latin typeface="Arial" pitchFamily="34" charset="0"/>
                          <a:ea typeface="TimesNewRomanPSMT"/>
                          <a:cs typeface="Arial" pitchFamily="34" charset="0"/>
                        </a:rPr>
                        <a:t>Поведенческий</a:t>
                      </a:r>
                      <a:endParaRPr lang="ru-RU" sz="1400" dirty="0">
                        <a:latin typeface="Arial" pitchFamily="34" charset="0"/>
                        <a:ea typeface="Times New Roman"/>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400" dirty="0" smtClean="0">
                        <a:latin typeface="Arial" pitchFamily="34" charset="0"/>
                        <a:ea typeface="TimesNewRomanPSMT"/>
                        <a:cs typeface="Arial" pitchFamily="34" charset="0"/>
                      </a:endParaRPr>
                    </a:p>
                    <a:p>
                      <a:pPr algn="ctr">
                        <a:lnSpc>
                          <a:spcPct val="115000"/>
                        </a:lnSpc>
                        <a:spcAft>
                          <a:spcPts val="0"/>
                        </a:spcAft>
                      </a:pPr>
                      <a:endParaRPr lang="ru-RU" sz="1400" dirty="0" smtClean="0">
                        <a:latin typeface="Arial" pitchFamily="34" charset="0"/>
                        <a:ea typeface="TimesNewRomanPSMT"/>
                        <a:cs typeface="Arial" pitchFamily="34" charset="0"/>
                      </a:endParaRPr>
                    </a:p>
                    <a:p>
                      <a:pPr algn="ctr">
                        <a:lnSpc>
                          <a:spcPct val="115000"/>
                        </a:lnSpc>
                        <a:spcAft>
                          <a:spcPts val="0"/>
                        </a:spcAft>
                      </a:pPr>
                      <a:r>
                        <a:rPr lang="ru-RU" sz="1400" dirty="0" smtClean="0">
                          <a:latin typeface="Arial" pitchFamily="34" charset="0"/>
                          <a:ea typeface="TimesNewRomanPSMT"/>
                          <a:cs typeface="Arial" pitchFamily="34" charset="0"/>
                        </a:rPr>
                        <a:t>Выявить </a:t>
                      </a:r>
                      <a:r>
                        <a:rPr lang="ru-RU" sz="1400" dirty="0">
                          <a:latin typeface="Arial" pitchFamily="34" charset="0"/>
                          <a:ea typeface="TimesNewRomanPSMT"/>
                          <a:cs typeface="Arial" pitchFamily="34" charset="0"/>
                        </a:rPr>
                        <a:t>типологию</a:t>
                      </a:r>
                      <a:endParaRPr lang="ru-RU" sz="1400" dirty="0">
                        <a:latin typeface="Arial" pitchFamily="34" charset="0"/>
                        <a:ea typeface="Calibri"/>
                        <a:cs typeface="Arial" pitchFamily="34" charset="0"/>
                      </a:endParaRPr>
                    </a:p>
                    <a:p>
                      <a:pPr algn="ctr">
                        <a:lnSpc>
                          <a:spcPct val="115000"/>
                        </a:lnSpc>
                        <a:spcAft>
                          <a:spcPts val="0"/>
                        </a:spcAft>
                      </a:pPr>
                      <a:r>
                        <a:rPr lang="ru-RU" sz="1400" dirty="0">
                          <a:latin typeface="Arial" pitchFamily="34" charset="0"/>
                          <a:ea typeface="TimesNewRomanPSMT"/>
                          <a:cs typeface="Arial" pitchFamily="34" charset="0"/>
                        </a:rPr>
                        <a:t>поведения в проблемных</a:t>
                      </a:r>
                      <a:endParaRPr lang="ru-RU" sz="1400" dirty="0">
                        <a:latin typeface="Arial" pitchFamily="34" charset="0"/>
                        <a:ea typeface="Calibri"/>
                        <a:cs typeface="Arial" pitchFamily="34" charset="0"/>
                      </a:endParaRPr>
                    </a:p>
                    <a:p>
                      <a:pPr algn="ctr">
                        <a:lnSpc>
                          <a:spcPct val="115000"/>
                        </a:lnSpc>
                        <a:spcAft>
                          <a:spcPts val="0"/>
                        </a:spcAft>
                      </a:pPr>
                      <a:r>
                        <a:rPr lang="ru-RU" sz="1400" dirty="0">
                          <a:latin typeface="Arial" pitchFamily="34" charset="0"/>
                          <a:ea typeface="TimesNewRomanPSMT"/>
                          <a:cs typeface="Arial" pitchFamily="34" charset="0"/>
                        </a:rPr>
                        <a:t>ситуациях</a:t>
                      </a:r>
                      <a:endParaRPr lang="ru-RU" sz="1400" dirty="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buFont typeface="Wingdings" pitchFamily="2" charset="2"/>
                        <a:buChar char="Ø"/>
                      </a:pPr>
                      <a:r>
                        <a:rPr lang="ru-RU" sz="1400" dirty="0" err="1" smtClean="0">
                          <a:latin typeface="Arial" pitchFamily="34" charset="0"/>
                          <a:ea typeface="TimesNewRomanPSMT"/>
                          <a:cs typeface="Arial" pitchFamily="34" charset="0"/>
                        </a:rPr>
                        <a:t>Опросник</a:t>
                      </a:r>
                      <a:r>
                        <a:rPr lang="ru-RU" sz="1400" baseline="0" dirty="0" smtClean="0">
                          <a:latin typeface="Arial" pitchFamily="34" charset="0"/>
                          <a:ea typeface="TimesNewRomanPSMT"/>
                          <a:cs typeface="Arial" pitchFamily="34" charset="0"/>
                        </a:rPr>
                        <a:t> </a:t>
                      </a:r>
                      <a:r>
                        <a:rPr lang="ru-RU" sz="1400" dirty="0" smtClean="0">
                          <a:latin typeface="Arial" pitchFamily="34" charset="0"/>
                          <a:ea typeface="TimesNewRomanPSMT"/>
                          <a:cs typeface="Arial" pitchFamily="34" charset="0"/>
                        </a:rPr>
                        <a:t>«Специфика</a:t>
                      </a:r>
                      <a:endParaRPr lang="ru-RU" sz="1400" dirty="0">
                        <a:latin typeface="Arial" pitchFamily="34" charset="0"/>
                        <a:ea typeface="Calibri"/>
                        <a:cs typeface="Arial" pitchFamily="34" charset="0"/>
                      </a:endParaRPr>
                    </a:p>
                    <a:p>
                      <a:pPr>
                        <a:lnSpc>
                          <a:spcPct val="115000"/>
                        </a:lnSpc>
                        <a:spcAft>
                          <a:spcPts val="0"/>
                        </a:spcAft>
                        <a:buFont typeface="Wingdings" pitchFamily="2" charset="2"/>
                        <a:buNone/>
                      </a:pPr>
                      <a:r>
                        <a:rPr lang="ru-RU" sz="1400" dirty="0">
                          <a:latin typeface="Arial" pitchFamily="34" charset="0"/>
                          <a:ea typeface="TimesNewRomanPSMT"/>
                          <a:cs typeface="Arial" pitchFamily="34" charset="0"/>
                        </a:rPr>
                        <a:t>профессиональной</a:t>
                      </a:r>
                      <a:endParaRPr lang="ru-RU" sz="1400" dirty="0">
                        <a:latin typeface="Arial" pitchFamily="34" charset="0"/>
                        <a:ea typeface="Calibri"/>
                        <a:cs typeface="Arial" pitchFamily="34" charset="0"/>
                      </a:endParaRPr>
                    </a:p>
                    <a:p>
                      <a:pPr>
                        <a:lnSpc>
                          <a:spcPct val="115000"/>
                        </a:lnSpc>
                        <a:spcAft>
                          <a:spcPts val="0"/>
                        </a:spcAft>
                        <a:buFont typeface="Wingdings" pitchFamily="2" charset="2"/>
                        <a:buNone/>
                      </a:pPr>
                      <a:r>
                        <a:rPr lang="ru-RU" sz="1400" dirty="0">
                          <a:latin typeface="Arial" pitchFamily="34" charset="0"/>
                          <a:ea typeface="TimesNewRomanPSMT"/>
                          <a:cs typeface="Arial" pitchFamily="34" charset="0"/>
                        </a:rPr>
                        <a:t>деятельности педагога</a:t>
                      </a:r>
                      <a:endParaRPr lang="ru-RU" sz="1400" dirty="0">
                        <a:latin typeface="Arial" pitchFamily="34" charset="0"/>
                        <a:ea typeface="Calibri"/>
                        <a:cs typeface="Arial" pitchFamily="34" charset="0"/>
                      </a:endParaRPr>
                    </a:p>
                    <a:p>
                      <a:pPr>
                        <a:lnSpc>
                          <a:spcPct val="115000"/>
                        </a:lnSpc>
                        <a:spcAft>
                          <a:spcPts val="0"/>
                        </a:spcAft>
                        <a:buFont typeface="Wingdings" pitchFamily="2" charset="2"/>
                        <a:buNone/>
                      </a:pPr>
                      <a:r>
                        <a:rPr lang="ru-RU" sz="1400" dirty="0">
                          <a:latin typeface="Arial" pitchFamily="34" charset="0"/>
                          <a:ea typeface="TimesNewRomanPSMT"/>
                          <a:cs typeface="Arial" pitchFamily="34" charset="0"/>
                        </a:rPr>
                        <a:t>в условиях инклюзивного</a:t>
                      </a:r>
                      <a:endParaRPr lang="ru-RU" sz="1400" dirty="0">
                        <a:latin typeface="Arial" pitchFamily="34" charset="0"/>
                        <a:ea typeface="Calibri"/>
                        <a:cs typeface="Arial" pitchFamily="34" charset="0"/>
                      </a:endParaRPr>
                    </a:p>
                    <a:p>
                      <a:pPr>
                        <a:lnSpc>
                          <a:spcPct val="115000"/>
                        </a:lnSpc>
                        <a:spcAft>
                          <a:spcPts val="0"/>
                        </a:spcAft>
                        <a:buFont typeface="Wingdings" pitchFamily="2" charset="2"/>
                        <a:buNone/>
                      </a:pPr>
                      <a:r>
                        <a:rPr lang="ru-RU" sz="1400" dirty="0">
                          <a:latin typeface="Arial" pitchFamily="34" charset="0"/>
                          <a:ea typeface="TimesNewRomanPSMT"/>
                          <a:cs typeface="Arial" pitchFamily="34" charset="0"/>
                        </a:rPr>
                        <a:t>образования</a:t>
                      </a:r>
                      <a:r>
                        <a:rPr lang="ru-RU" sz="1400" dirty="0" smtClean="0">
                          <a:latin typeface="Arial" pitchFamily="34" charset="0"/>
                          <a:ea typeface="TimesNewRomanPSMT"/>
                          <a:cs typeface="Arial" pitchFamily="34" charset="0"/>
                        </a:rPr>
                        <a:t>»</a:t>
                      </a:r>
                      <a:r>
                        <a:rPr lang="ru-RU" sz="1400" baseline="0" dirty="0" smtClean="0">
                          <a:latin typeface="Arial" pitchFamily="34" charset="0"/>
                          <a:ea typeface="TimesNewRomanPSMT"/>
                          <a:cs typeface="Arial" pitchFamily="34" charset="0"/>
                        </a:rPr>
                        <a:t> </a:t>
                      </a:r>
                      <a:r>
                        <a:rPr lang="ru-RU" sz="1400" dirty="0" smtClean="0">
                          <a:latin typeface="Arial" pitchFamily="34" charset="0"/>
                          <a:ea typeface="TimesNewRomanPSMT"/>
                          <a:cs typeface="Arial" pitchFamily="34" charset="0"/>
                        </a:rPr>
                        <a:t>(</a:t>
                      </a:r>
                      <a:r>
                        <a:rPr lang="ru-RU" sz="1400" dirty="0">
                          <a:latin typeface="Arial" pitchFamily="34" charset="0"/>
                          <a:ea typeface="TimesNewRomanPSMT"/>
                          <a:cs typeface="Arial" pitchFamily="34" charset="0"/>
                        </a:rPr>
                        <a:t>по В.Н. </a:t>
                      </a:r>
                      <a:r>
                        <a:rPr lang="ru-RU" sz="1400" dirty="0" err="1">
                          <a:latin typeface="Arial" pitchFamily="34" charset="0"/>
                          <a:ea typeface="TimesNewRomanPSMT"/>
                          <a:cs typeface="Arial" pitchFamily="34" charset="0"/>
                        </a:rPr>
                        <a:t>Поникаровой</a:t>
                      </a:r>
                      <a:r>
                        <a:rPr lang="ru-RU" sz="1400" dirty="0" smtClean="0">
                          <a:latin typeface="Arial" pitchFamily="34" charset="0"/>
                          <a:ea typeface="TimesNewRomanPSMT"/>
                          <a:cs typeface="Arial" pitchFamily="34" charset="0"/>
                        </a:rPr>
                        <a:t>)</a:t>
                      </a:r>
                      <a:endParaRPr lang="ru-RU" sz="1400" dirty="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8176">
                <a:tc>
                  <a:txBody>
                    <a:bodyPr/>
                    <a:lstStyle/>
                    <a:p>
                      <a:pPr algn="ctr">
                        <a:lnSpc>
                          <a:spcPct val="115000"/>
                        </a:lnSpc>
                        <a:spcAft>
                          <a:spcPts val="0"/>
                        </a:spcAft>
                      </a:pPr>
                      <a:endParaRPr lang="ru-RU" sz="1400" dirty="0" smtClean="0">
                        <a:latin typeface="Arial" pitchFamily="34" charset="0"/>
                        <a:ea typeface="TimesNewRomanPSMT"/>
                        <a:cs typeface="Arial" pitchFamily="34" charset="0"/>
                      </a:endParaRPr>
                    </a:p>
                    <a:p>
                      <a:pPr algn="ctr">
                        <a:lnSpc>
                          <a:spcPct val="115000"/>
                        </a:lnSpc>
                        <a:spcAft>
                          <a:spcPts val="0"/>
                        </a:spcAft>
                      </a:pPr>
                      <a:endParaRPr lang="ru-RU" sz="1400" dirty="0" smtClean="0">
                        <a:latin typeface="Arial" pitchFamily="34" charset="0"/>
                        <a:ea typeface="TimesNewRomanPSMT"/>
                        <a:cs typeface="Arial" pitchFamily="34" charset="0"/>
                      </a:endParaRPr>
                    </a:p>
                    <a:p>
                      <a:pPr algn="ctr">
                        <a:lnSpc>
                          <a:spcPct val="115000"/>
                        </a:lnSpc>
                        <a:spcAft>
                          <a:spcPts val="0"/>
                        </a:spcAft>
                      </a:pPr>
                      <a:r>
                        <a:rPr lang="ru-RU" sz="1400" dirty="0" err="1" smtClean="0">
                          <a:latin typeface="Arial" pitchFamily="34" charset="0"/>
                          <a:ea typeface="TimesNewRomanPSMT"/>
                          <a:cs typeface="Arial" pitchFamily="34" charset="0"/>
                        </a:rPr>
                        <a:t>Фрустрационная</a:t>
                      </a:r>
                      <a:endParaRPr lang="ru-RU" sz="1400" dirty="0">
                        <a:latin typeface="Arial" pitchFamily="34" charset="0"/>
                        <a:ea typeface="Calibri"/>
                        <a:cs typeface="Arial" pitchFamily="34" charset="0"/>
                      </a:endParaRPr>
                    </a:p>
                    <a:p>
                      <a:pPr algn="ctr">
                        <a:lnSpc>
                          <a:spcPct val="115000"/>
                        </a:lnSpc>
                        <a:spcAft>
                          <a:spcPts val="0"/>
                        </a:spcAft>
                      </a:pPr>
                      <a:r>
                        <a:rPr lang="ru-RU" sz="1400" dirty="0">
                          <a:latin typeface="Arial" pitchFamily="34" charset="0"/>
                          <a:ea typeface="TimesNewRomanPSMT"/>
                          <a:cs typeface="Arial" pitchFamily="34" charset="0"/>
                        </a:rPr>
                        <a:t>толерантность</a:t>
                      </a:r>
                      <a:endParaRPr lang="ru-RU" sz="1400" dirty="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400" dirty="0" smtClean="0">
                        <a:latin typeface="Arial" pitchFamily="34" charset="0"/>
                        <a:ea typeface="TimesNewRomanPSMT"/>
                        <a:cs typeface="Arial" pitchFamily="34" charset="0"/>
                      </a:endParaRPr>
                    </a:p>
                    <a:p>
                      <a:pPr algn="ctr">
                        <a:lnSpc>
                          <a:spcPct val="115000"/>
                        </a:lnSpc>
                        <a:spcAft>
                          <a:spcPts val="0"/>
                        </a:spcAft>
                      </a:pPr>
                      <a:endParaRPr lang="ru-RU" sz="1400" dirty="0" smtClean="0">
                        <a:latin typeface="Arial" pitchFamily="34" charset="0"/>
                        <a:ea typeface="TimesNewRomanPSMT"/>
                        <a:cs typeface="Arial" pitchFamily="34" charset="0"/>
                      </a:endParaRPr>
                    </a:p>
                    <a:p>
                      <a:pPr algn="ctr">
                        <a:lnSpc>
                          <a:spcPct val="115000"/>
                        </a:lnSpc>
                        <a:spcAft>
                          <a:spcPts val="0"/>
                        </a:spcAft>
                      </a:pPr>
                      <a:r>
                        <a:rPr lang="ru-RU" sz="1400" dirty="0" smtClean="0">
                          <a:latin typeface="Arial" pitchFamily="34" charset="0"/>
                          <a:ea typeface="TimesNewRomanPSMT"/>
                          <a:cs typeface="Arial" pitchFamily="34" charset="0"/>
                        </a:rPr>
                        <a:t>Аффективный</a:t>
                      </a:r>
                      <a:endParaRPr lang="ru-RU" sz="1400" dirty="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400" dirty="0" smtClean="0">
                        <a:latin typeface="Arial" pitchFamily="34" charset="0"/>
                        <a:ea typeface="TimesNewRomanPSMT"/>
                        <a:cs typeface="Arial" pitchFamily="34" charset="0"/>
                      </a:endParaRPr>
                    </a:p>
                    <a:p>
                      <a:pPr algn="ctr">
                        <a:lnSpc>
                          <a:spcPct val="115000"/>
                        </a:lnSpc>
                        <a:spcAft>
                          <a:spcPts val="0"/>
                        </a:spcAft>
                      </a:pPr>
                      <a:r>
                        <a:rPr lang="ru-RU" sz="1400" dirty="0" smtClean="0">
                          <a:latin typeface="Arial" pitchFamily="34" charset="0"/>
                          <a:ea typeface="TimesNewRomanPSMT"/>
                          <a:cs typeface="Arial" pitchFamily="34" charset="0"/>
                        </a:rPr>
                        <a:t>Выявить</a:t>
                      </a:r>
                      <a:endParaRPr lang="ru-RU" sz="1400" dirty="0">
                        <a:latin typeface="Arial" pitchFamily="34" charset="0"/>
                        <a:ea typeface="Calibri"/>
                        <a:cs typeface="Arial" pitchFamily="34" charset="0"/>
                      </a:endParaRPr>
                    </a:p>
                    <a:p>
                      <a:pPr algn="ctr">
                        <a:lnSpc>
                          <a:spcPct val="115000"/>
                        </a:lnSpc>
                        <a:spcAft>
                          <a:spcPts val="0"/>
                        </a:spcAft>
                      </a:pPr>
                      <a:r>
                        <a:rPr lang="ru-RU" sz="1400" dirty="0">
                          <a:latin typeface="Arial" pitchFamily="34" charset="0"/>
                          <a:ea typeface="TimesNewRomanPSMT"/>
                          <a:cs typeface="Arial" pitchFamily="34" charset="0"/>
                        </a:rPr>
                        <a:t>особенности</a:t>
                      </a:r>
                      <a:endParaRPr lang="ru-RU" sz="1400" dirty="0">
                        <a:latin typeface="Arial" pitchFamily="34" charset="0"/>
                        <a:ea typeface="Calibri"/>
                        <a:cs typeface="Arial" pitchFamily="34" charset="0"/>
                      </a:endParaRPr>
                    </a:p>
                    <a:p>
                      <a:pPr algn="ctr">
                        <a:lnSpc>
                          <a:spcPct val="115000"/>
                        </a:lnSpc>
                        <a:spcAft>
                          <a:spcPts val="0"/>
                        </a:spcAft>
                      </a:pPr>
                      <a:r>
                        <a:rPr lang="ru-RU" sz="1400" dirty="0" err="1">
                          <a:latin typeface="Arial" pitchFamily="34" charset="0"/>
                          <a:ea typeface="TimesNewRomanPSMT"/>
                          <a:cs typeface="Arial" pitchFamily="34" charset="0"/>
                        </a:rPr>
                        <a:t>фрустрационной</a:t>
                      </a:r>
                      <a:endParaRPr lang="ru-RU" sz="1400" dirty="0">
                        <a:latin typeface="Arial" pitchFamily="34" charset="0"/>
                        <a:ea typeface="Calibri"/>
                        <a:cs typeface="Arial" pitchFamily="34" charset="0"/>
                      </a:endParaRPr>
                    </a:p>
                    <a:p>
                      <a:pPr algn="ctr">
                        <a:lnSpc>
                          <a:spcPct val="115000"/>
                        </a:lnSpc>
                        <a:spcAft>
                          <a:spcPts val="0"/>
                        </a:spcAft>
                      </a:pPr>
                      <a:r>
                        <a:rPr lang="ru-RU" sz="1400" dirty="0">
                          <a:latin typeface="Arial" pitchFamily="34" charset="0"/>
                          <a:ea typeface="TimesNewRomanPSMT"/>
                          <a:cs typeface="Arial" pitchFamily="34" charset="0"/>
                        </a:rPr>
                        <a:t>толерантности</a:t>
                      </a:r>
                      <a:endParaRPr lang="ru-RU" sz="1400" dirty="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buFont typeface="Wingdings" pitchFamily="2" charset="2"/>
                        <a:buChar char="Ø"/>
                      </a:pPr>
                      <a:r>
                        <a:rPr lang="ru-RU" sz="1400" dirty="0" err="1">
                          <a:latin typeface="Arial" pitchFamily="34" charset="0"/>
                          <a:ea typeface="TimesNewRomanPSMT"/>
                          <a:cs typeface="Arial" pitchFamily="34" charset="0"/>
                        </a:rPr>
                        <a:t>Опросник</a:t>
                      </a:r>
                      <a:r>
                        <a:rPr lang="ru-RU" sz="1400" dirty="0">
                          <a:latin typeface="Arial" pitchFamily="34" charset="0"/>
                          <a:ea typeface="TimesNewRomanPSMT"/>
                          <a:cs typeface="Arial" pitchFamily="34" charset="0"/>
                        </a:rPr>
                        <a:t> </a:t>
                      </a:r>
                      <a:r>
                        <a:rPr lang="ru-RU" sz="1400" baseline="0" dirty="0" smtClean="0">
                          <a:latin typeface="Arial" pitchFamily="34" charset="0"/>
                          <a:ea typeface="TimesNewRomanPSMT"/>
                          <a:cs typeface="Arial" pitchFamily="34" charset="0"/>
                        </a:rPr>
                        <a:t> </a:t>
                      </a:r>
                      <a:r>
                        <a:rPr lang="ru-RU" sz="1400" dirty="0" smtClean="0">
                          <a:latin typeface="Arial" pitchFamily="34" charset="0"/>
                          <a:ea typeface="TimesNewRomanPSMT"/>
                          <a:cs typeface="Arial" pitchFamily="34" charset="0"/>
                        </a:rPr>
                        <a:t>«</a:t>
                      </a:r>
                      <a:r>
                        <a:rPr lang="ru-RU" sz="1400" dirty="0">
                          <a:latin typeface="Arial" pitchFamily="34" charset="0"/>
                          <a:ea typeface="TimesNewRomanPSMT"/>
                          <a:cs typeface="Arial" pitchFamily="34" charset="0"/>
                        </a:rPr>
                        <a:t>Факторы риска</a:t>
                      </a:r>
                      <a:endParaRPr lang="ru-RU" sz="1400" dirty="0">
                        <a:latin typeface="Arial" pitchFamily="34" charset="0"/>
                        <a:ea typeface="Calibri"/>
                        <a:cs typeface="Arial" pitchFamily="34" charset="0"/>
                      </a:endParaRPr>
                    </a:p>
                    <a:p>
                      <a:pPr>
                        <a:lnSpc>
                          <a:spcPct val="115000"/>
                        </a:lnSpc>
                        <a:spcAft>
                          <a:spcPts val="0"/>
                        </a:spcAft>
                        <a:buFont typeface="Wingdings" pitchFamily="2" charset="2"/>
                        <a:buNone/>
                      </a:pPr>
                      <a:r>
                        <a:rPr lang="ru-RU" sz="1400" dirty="0">
                          <a:latin typeface="Arial" pitchFamily="34" charset="0"/>
                          <a:ea typeface="TimesNewRomanPSMT"/>
                          <a:cs typeface="Arial" pitchFamily="34" charset="0"/>
                        </a:rPr>
                        <a:t>профессиональной             </a:t>
                      </a:r>
                      <a:r>
                        <a:rPr lang="ru-RU" sz="1400" dirty="0" smtClean="0">
                          <a:latin typeface="Arial" pitchFamily="34" charset="0"/>
                          <a:ea typeface="TimesNewRomanPSMT"/>
                          <a:cs typeface="Arial" pitchFamily="34" charset="0"/>
                        </a:rPr>
                        <a:t>деятельности»</a:t>
                      </a:r>
                      <a:r>
                        <a:rPr lang="ru-RU" sz="1400" baseline="0" dirty="0" smtClean="0">
                          <a:latin typeface="Arial" pitchFamily="34" charset="0"/>
                          <a:ea typeface="TimesNewRomanPSMT"/>
                          <a:cs typeface="Arial" pitchFamily="34" charset="0"/>
                        </a:rPr>
                        <a:t> </a:t>
                      </a:r>
                      <a:r>
                        <a:rPr lang="ru-RU" sz="1400" dirty="0" smtClean="0">
                          <a:latin typeface="Arial" pitchFamily="34" charset="0"/>
                          <a:ea typeface="TimesNewRomanPSMT"/>
                          <a:cs typeface="Arial" pitchFamily="34" charset="0"/>
                        </a:rPr>
                        <a:t>(</a:t>
                      </a:r>
                      <a:r>
                        <a:rPr lang="ru-RU" sz="1400" dirty="0">
                          <a:latin typeface="Arial" pitchFamily="34" charset="0"/>
                          <a:ea typeface="TimesNewRomanPSMT"/>
                          <a:cs typeface="Arial" pitchFamily="34" charset="0"/>
                        </a:rPr>
                        <a:t>по Е.В. </a:t>
                      </a:r>
                      <a:r>
                        <a:rPr lang="ru-RU" sz="1400" dirty="0" err="1">
                          <a:latin typeface="Arial" pitchFamily="34" charset="0"/>
                          <a:ea typeface="TimesNewRomanPSMT"/>
                          <a:cs typeface="Arial" pitchFamily="34" charset="0"/>
                        </a:rPr>
                        <a:t>Змановской</a:t>
                      </a:r>
                      <a:r>
                        <a:rPr lang="ru-RU" sz="1400" dirty="0">
                          <a:latin typeface="Arial" pitchFamily="34" charset="0"/>
                          <a:ea typeface="TimesNewRomanPSMT"/>
                          <a:cs typeface="Arial" pitchFamily="34" charset="0"/>
                        </a:rPr>
                        <a:t>)</a:t>
                      </a:r>
                      <a:endParaRPr lang="ru-RU" sz="1400" dirty="0">
                        <a:latin typeface="Arial" pitchFamily="34" charset="0"/>
                        <a:ea typeface="Calibri"/>
                        <a:cs typeface="Arial" pitchFamily="34" charset="0"/>
                      </a:endParaRPr>
                    </a:p>
                    <a:p>
                      <a:pPr>
                        <a:lnSpc>
                          <a:spcPct val="115000"/>
                        </a:lnSpc>
                        <a:spcAft>
                          <a:spcPts val="0"/>
                        </a:spcAft>
                        <a:buFont typeface="Wingdings" pitchFamily="2" charset="2"/>
                        <a:buChar char="Ø"/>
                      </a:pPr>
                      <a:r>
                        <a:rPr lang="ru-RU" sz="1400" dirty="0" err="1">
                          <a:latin typeface="Arial" pitchFamily="34" charset="0"/>
                          <a:ea typeface="TimesNewRomanPSMT"/>
                          <a:cs typeface="Arial" pitchFamily="34" charset="0"/>
                        </a:rPr>
                        <a:t>Опросник</a:t>
                      </a:r>
                      <a:r>
                        <a:rPr lang="ru-RU" sz="1400" dirty="0">
                          <a:latin typeface="Arial" pitchFamily="34" charset="0"/>
                          <a:ea typeface="TimesNewRomanPSMT"/>
                          <a:cs typeface="Arial" pitchFamily="34" charset="0"/>
                        </a:rPr>
                        <a:t> на </a:t>
                      </a:r>
                      <a:r>
                        <a:rPr lang="ru-RU" sz="1400" dirty="0" err="1">
                          <a:latin typeface="Arial" pitchFamily="34" charset="0"/>
                          <a:ea typeface="TimesNewRomanPSMT"/>
                          <a:cs typeface="Arial" pitchFamily="34" charset="0"/>
                        </a:rPr>
                        <a:t>фрустрационную</a:t>
                      </a:r>
                      <a:r>
                        <a:rPr lang="ru-RU" sz="1400" dirty="0">
                          <a:latin typeface="Arial" pitchFamily="34" charset="0"/>
                          <a:ea typeface="TimesNewRomanPSMT"/>
                          <a:cs typeface="Arial" pitchFamily="34" charset="0"/>
                        </a:rPr>
                        <a:t> </a:t>
                      </a:r>
                      <a:r>
                        <a:rPr lang="ru-RU" sz="1400" dirty="0" smtClean="0">
                          <a:latin typeface="Arial" pitchFamily="34" charset="0"/>
                          <a:ea typeface="TimesNewRomanPSMT"/>
                          <a:cs typeface="Arial" pitchFamily="34" charset="0"/>
                        </a:rPr>
                        <a:t>толерантность</a:t>
                      </a:r>
                      <a:endParaRPr lang="ru-RU" sz="1400" dirty="0">
                        <a:latin typeface="Arial" pitchFamily="34" charset="0"/>
                        <a:ea typeface="Calibri"/>
                        <a:cs typeface="Arial" pitchFamily="34" charset="0"/>
                      </a:endParaRPr>
                    </a:p>
                  </a:txBody>
                  <a:tcPr marL="24541" marR="245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534400" cy="558948"/>
          </a:xfrm>
        </p:spPr>
        <p:txBody>
          <a:bodyPr>
            <a:noAutofit/>
          </a:bodyPr>
          <a:lstStyle/>
          <a:p>
            <a:r>
              <a:rPr lang="ru-RU" sz="2400" dirty="0" smtClean="0">
                <a:solidFill>
                  <a:schemeClr val="tx1"/>
                </a:solidFill>
                <a:latin typeface="Arial" pitchFamily="34" charset="0"/>
                <a:cs typeface="Arial" pitchFamily="34" charset="0"/>
              </a:rPr>
              <a:t>Результаты изучения инклюзивной культуры педагогов</a:t>
            </a:r>
            <a:endParaRPr lang="ru-RU" sz="2400" dirty="0">
              <a:solidFill>
                <a:schemeClr val="tx1"/>
              </a:solidFill>
              <a:latin typeface="Arial" pitchFamily="34" charset="0"/>
              <a:cs typeface="Arial" pitchFamily="34" charset="0"/>
            </a:endParaRPr>
          </a:p>
        </p:txBody>
      </p:sp>
      <p:graphicFrame>
        <p:nvGraphicFramePr>
          <p:cNvPr id="4" name="Таблица 3"/>
          <p:cNvGraphicFramePr>
            <a:graphicFrameLocks noGrp="1"/>
          </p:cNvGraphicFramePr>
          <p:nvPr/>
        </p:nvGraphicFramePr>
        <p:xfrm>
          <a:off x="1142976" y="2214554"/>
          <a:ext cx="6967569" cy="2840319"/>
        </p:xfrm>
        <a:graphic>
          <a:graphicData uri="http://schemas.openxmlformats.org/drawingml/2006/table">
            <a:tbl>
              <a:tblPr/>
              <a:tblGrid>
                <a:gridCol w="3357586"/>
                <a:gridCol w="1857388"/>
                <a:gridCol w="1752595"/>
              </a:tblGrid>
              <a:tr h="214314">
                <a:tc>
                  <a:txBody>
                    <a:bodyPr/>
                    <a:lstStyle/>
                    <a:p>
                      <a:pPr algn="ctr">
                        <a:spcAft>
                          <a:spcPts val="0"/>
                        </a:spcAft>
                      </a:pPr>
                      <a:r>
                        <a:rPr lang="ru-RU" sz="1600" dirty="0" smtClean="0">
                          <a:latin typeface="Arial" pitchFamily="34" charset="0"/>
                          <a:ea typeface="Times New Roman"/>
                          <a:cs typeface="Arial" pitchFamily="34" charset="0"/>
                        </a:rPr>
                        <a:t> </a:t>
                      </a:r>
                    </a:p>
                    <a:p>
                      <a:pPr algn="ctr">
                        <a:spcAft>
                          <a:spcPts val="0"/>
                        </a:spcAft>
                      </a:pPr>
                      <a:r>
                        <a:rPr lang="en-US" sz="1600" dirty="0" err="1" smtClean="0">
                          <a:latin typeface="Arial" pitchFamily="34" charset="0"/>
                          <a:ea typeface="Times New Roman"/>
                          <a:cs typeface="Arial" pitchFamily="34" charset="0"/>
                        </a:rPr>
                        <a:t>Уровень</a:t>
                      </a:r>
                      <a:r>
                        <a:rPr lang="ru-RU" sz="1600" dirty="0" smtClean="0">
                          <a:latin typeface="Arial" pitchFamily="34" charset="0"/>
                          <a:ea typeface="Times New Roman"/>
                          <a:cs typeface="Arial" pitchFamily="34" charset="0"/>
                        </a:rPr>
                        <a:t> </a:t>
                      </a:r>
                      <a:r>
                        <a:rPr lang="en-US" sz="1600" dirty="0" err="1" smtClean="0">
                          <a:latin typeface="Arial" pitchFamily="34" charset="0"/>
                          <a:ea typeface="Times New Roman"/>
                          <a:cs typeface="Arial" pitchFamily="34" charset="0"/>
                        </a:rPr>
                        <a:t>инклюзивной</a:t>
                      </a:r>
                      <a:r>
                        <a:rPr lang="ru-RU" sz="1600" dirty="0" smtClean="0">
                          <a:latin typeface="Arial" pitchFamily="34" charset="0"/>
                          <a:ea typeface="Times New Roman"/>
                          <a:cs typeface="Arial" pitchFamily="34" charset="0"/>
                        </a:rPr>
                        <a:t> </a:t>
                      </a:r>
                      <a:r>
                        <a:rPr lang="en-US" sz="1600" dirty="0" err="1" smtClean="0">
                          <a:latin typeface="Arial" pitchFamily="34" charset="0"/>
                          <a:ea typeface="Times New Roman"/>
                          <a:cs typeface="Arial" pitchFamily="34" charset="0"/>
                        </a:rPr>
                        <a:t>культуры</a:t>
                      </a:r>
                      <a:endParaRPr lang="ru-RU" sz="1600" dirty="0" smtClean="0">
                        <a:latin typeface="Arial" pitchFamily="34" charset="0"/>
                        <a:ea typeface="Times New Roman"/>
                        <a:cs typeface="Arial" pitchFamily="34" charset="0"/>
                      </a:endParaRPr>
                    </a:p>
                    <a:p>
                      <a:pPr algn="ctr">
                        <a:spcAft>
                          <a:spcPts val="0"/>
                        </a:spcAft>
                      </a:pPr>
                      <a:endParaRPr lang="ru-RU" sz="1600" dirty="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600" dirty="0" smtClean="0">
                        <a:latin typeface="Arial" pitchFamily="34" charset="0"/>
                        <a:ea typeface="Times New Roman"/>
                        <a:cs typeface="Arial" pitchFamily="34" charset="0"/>
                      </a:endParaRPr>
                    </a:p>
                    <a:p>
                      <a:pPr algn="ctr">
                        <a:spcAft>
                          <a:spcPts val="0"/>
                        </a:spcAft>
                      </a:pPr>
                      <a:r>
                        <a:rPr lang="ru-RU" sz="1600" dirty="0" smtClean="0">
                          <a:latin typeface="Arial" pitchFamily="34" charset="0"/>
                          <a:ea typeface="Times New Roman"/>
                          <a:cs typeface="Arial" pitchFamily="34" charset="0"/>
                        </a:rPr>
                        <a:t> </a:t>
                      </a:r>
                      <a:r>
                        <a:rPr lang="ru-RU" sz="1600" dirty="0">
                          <a:latin typeface="Arial" pitchFamily="34" charset="0"/>
                          <a:ea typeface="Times New Roman"/>
                          <a:cs typeface="Arial" pitchFamily="34" charset="0"/>
                        </a:rPr>
                        <a:t>ЭГ</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1600" dirty="0" smtClean="0">
                        <a:latin typeface="Arial" pitchFamily="34" charset="0"/>
                        <a:ea typeface="Times New Roman"/>
                        <a:cs typeface="Arial" pitchFamily="34" charset="0"/>
                      </a:endParaRPr>
                    </a:p>
                    <a:p>
                      <a:pPr algn="ctr">
                        <a:spcAft>
                          <a:spcPts val="0"/>
                        </a:spcAft>
                      </a:pPr>
                      <a:r>
                        <a:rPr lang="ru-RU" sz="1600" dirty="0" smtClean="0">
                          <a:latin typeface="Arial" pitchFamily="34" charset="0"/>
                          <a:ea typeface="Times New Roman"/>
                          <a:cs typeface="Arial" pitchFamily="34" charset="0"/>
                        </a:rPr>
                        <a:t>КГ</a:t>
                      </a:r>
                      <a:endParaRPr lang="ru-RU" sz="1600" dirty="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347">
                <a:tc>
                  <a:txBody>
                    <a:bodyPr/>
                    <a:lstStyle/>
                    <a:p>
                      <a:pPr algn="ctr">
                        <a:spcAft>
                          <a:spcPts val="0"/>
                        </a:spcAft>
                      </a:pPr>
                      <a:r>
                        <a:rPr lang="en-US" sz="1600">
                          <a:latin typeface="Arial" pitchFamily="34" charset="0"/>
                          <a:ea typeface="Times New Roman"/>
                          <a:cs typeface="Arial" pitchFamily="34" charset="0"/>
                        </a:rPr>
                        <a:t>Высокий</a:t>
                      </a:r>
                      <a:endParaRPr lang="ru-RU" sz="16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Arial" pitchFamily="34" charset="0"/>
                          <a:ea typeface="Times New Roman"/>
                          <a:cs typeface="Arial" pitchFamily="34" charset="0"/>
                        </a:rPr>
                        <a:t>16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Arial" pitchFamily="34" charset="0"/>
                          <a:ea typeface="Times New Roman"/>
                          <a:cs typeface="Arial" pitchFamily="34" charset="0"/>
                        </a:rPr>
                        <a:t> 18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347">
                <a:tc>
                  <a:txBody>
                    <a:bodyPr/>
                    <a:lstStyle/>
                    <a:p>
                      <a:pPr algn="ctr">
                        <a:spcAft>
                          <a:spcPts val="0"/>
                        </a:spcAft>
                      </a:pPr>
                      <a:r>
                        <a:rPr lang="en-US" sz="1600">
                          <a:latin typeface="Arial" pitchFamily="34" charset="0"/>
                          <a:ea typeface="Times New Roman"/>
                          <a:cs typeface="Arial" pitchFamily="34" charset="0"/>
                        </a:rPr>
                        <a:t>Удовлетворительный</a:t>
                      </a:r>
                      <a:endParaRPr lang="ru-RU" sz="16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Arial" pitchFamily="34" charset="0"/>
                          <a:ea typeface="Times New Roman"/>
                          <a:cs typeface="Arial" pitchFamily="34" charset="0"/>
                        </a:rPr>
                        <a:t> 24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Arial" pitchFamily="34" charset="0"/>
                          <a:ea typeface="Times New Roman"/>
                          <a:cs typeface="Arial" pitchFamily="34" charset="0"/>
                        </a:rPr>
                        <a:t> 40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514">
                <a:tc>
                  <a:txBody>
                    <a:bodyPr/>
                    <a:lstStyle/>
                    <a:p>
                      <a:pPr algn="ctr">
                        <a:spcAft>
                          <a:spcPts val="0"/>
                        </a:spcAft>
                      </a:pPr>
                      <a:r>
                        <a:rPr lang="en-US" sz="1600">
                          <a:latin typeface="Arial" pitchFamily="34" charset="0"/>
                          <a:ea typeface="Times New Roman"/>
                          <a:cs typeface="Arial" pitchFamily="34" charset="0"/>
                        </a:rPr>
                        <a:t>Условно</a:t>
                      </a:r>
                      <a:endParaRPr lang="ru-RU" sz="1600">
                        <a:latin typeface="Arial" pitchFamily="34" charset="0"/>
                        <a:ea typeface="Times New Roman"/>
                        <a:cs typeface="Arial" pitchFamily="34" charset="0"/>
                      </a:endParaRPr>
                    </a:p>
                    <a:p>
                      <a:pPr algn="ctr">
                        <a:spcAft>
                          <a:spcPts val="0"/>
                        </a:spcAft>
                      </a:pPr>
                      <a:r>
                        <a:rPr lang="en-US" sz="1600">
                          <a:latin typeface="Arial" pitchFamily="34" charset="0"/>
                          <a:ea typeface="Times New Roman"/>
                          <a:cs typeface="Arial" pitchFamily="34" charset="0"/>
                        </a:rPr>
                        <a:t>удовлетворительный</a:t>
                      </a:r>
                      <a:endParaRPr lang="ru-RU" sz="16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Arial" pitchFamily="34" charset="0"/>
                          <a:ea typeface="Times New Roman"/>
                          <a:cs typeface="Arial" pitchFamily="34" charset="0"/>
                        </a:rPr>
                        <a:t> 48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Arial" pitchFamily="34" charset="0"/>
                          <a:ea typeface="Times New Roman"/>
                          <a:cs typeface="Arial" pitchFamily="34" charset="0"/>
                        </a:rPr>
                        <a:t>30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077">
                <a:tc>
                  <a:txBody>
                    <a:bodyPr/>
                    <a:lstStyle/>
                    <a:p>
                      <a:pPr algn="ctr">
                        <a:spcAft>
                          <a:spcPts val="0"/>
                        </a:spcAft>
                      </a:pPr>
                      <a:r>
                        <a:rPr lang="en-US" sz="1600">
                          <a:latin typeface="Arial" pitchFamily="34" charset="0"/>
                          <a:ea typeface="Times New Roman"/>
                          <a:cs typeface="Arial" pitchFamily="34" charset="0"/>
                        </a:rPr>
                        <a:t>Неудовлетворительный</a:t>
                      </a:r>
                      <a:endParaRPr lang="ru-RU" sz="16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Arial" pitchFamily="34" charset="0"/>
                          <a:ea typeface="Times New Roman"/>
                          <a:cs typeface="Arial" pitchFamily="34" charset="0"/>
                        </a:rPr>
                        <a:t> 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Arial" pitchFamily="34" charset="0"/>
                          <a:ea typeface="Times New Roman"/>
                          <a:cs typeface="Arial" pitchFamily="34" charset="0"/>
                        </a:rPr>
                        <a:t>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257">
                <a:tc>
                  <a:txBody>
                    <a:bodyPr/>
                    <a:lstStyle/>
                    <a:p>
                      <a:pPr algn="ctr">
                        <a:spcAft>
                          <a:spcPts val="0"/>
                        </a:spcAft>
                      </a:pPr>
                      <a:r>
                        <a:rPr lang="en-US" sz="1600">
                          <a:latin typeface="Arial" pitchFamily="34" charset="0"/>
                          <a:ea typeface="Times New Roman"/>
                          <a:cs typeface="Arial" pitchFamily="34" charset="0"/>
                        </a:rPr>
                        <a:t>Критический</a:t>
                      </a:r>
                      <a:endParaRPr lang="ru-RU" sz="16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Arial" pitchFamily="34" charset="0"/>
                          <a:ea typeface="Times New Roman"/>
                          <a:cs typeface="Arial" pitchFamily="34" charset="0"/>
                        </a:rPr>
                        <a:t>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a:latin typeface="Arial" pitchFamily="34" charset="0"/>
                          <a:ea typeface="Times New Roman"/>
                          <a:cs typeface="Arial" pitchFamily="34" charset="0"/>
                        </a:rPr>
                        <a:t>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257">
                <a:tc>
                  <a:txBody>
                    <a:bodyPr/>
                    <a:lstStyle/>
                    <a:p>
                      <a:pPr algn="ctr">
                        <a:spcAft>
                          <a:spcPts val="0"/>
                        </a:spcAft>
                      </a:pPr>
                      <a:r>
                        <a:rPr lang="en-US" sz="1600" dirty="0" err="1" smtClean="0">
                          <a:latin typeface="Arial" pitchFamily="34" charset="0"/>
                          <a:ea typeface="Times New Roman"/>
                          <a:cs typeface="Arial" pitchFamily="34" charset="0"/>
                        </a:rPr>
                        <a:t>Статистическая</a:t>
                      </a:r>
                      <a:r>
                        <a:rPr lang="ru-RU" sz="1600" dirty="0" smtClean="0">
                          <a:latin typeface="Arial" pitchFamily="34" charset="0"/>
                          <a:ea typeface="Times New Roman"/>
                          <a:cs typeface="Arial" pitchFamily="34" charset="0"/>
                        </a:rPr>
                        <a:t> </a:t>
                      </a:r>
                      <a:r>
                        <a:rPr lang="en-US" sz="1600" dirty="0" err="1" smtClean="0">
                          <a:latin typeface="Arial" pitchFamily="34" charset="0"/>
                          <a:ea typeface="Times New Roman"/>
                          <a:cs typeface="Arial" pitchFamily="34" charset="0"/>
                        </a:rPr>
                        <a:t>значимость</a:t>
                      </a:r>
                      <a:endParaRPr lang="ru-RU" sz="1600" dirty="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ru-RU" sz="1600" dirty="0">
                          <a:latin typeface="Arial" pitchFamily="34" charset="0"/>
                          <a:ea typeface="Times New Roman"/>
                          <a:cs typeface="Arial" pitchFamily="34" charset="0"/>
                        </a:rPr>
                        <a:t>χ</a:t>
                      </a:r>
                      <a:r>
                        <a:rPr lang="ru-RU" sz="1600" baseline="30000" dirty="0">
                          <a:latin typeface="Arial" pitchFamily="34" charset="0"/>
                          <a:ea typeface="Times New Roman"/>
                          <a:cs typeface="Arial" pitchFamily="34" charset="0"/>
                        </a:rPr>
                        <a:t>2 </a:t>
                      </a:r>
                      <a:r>
                        <a:rPr lang="ru-RU" sz="1600" dirty="0">
                          <a:latin typeface="Arial" pitchFamily="34" charset="0"/>
                          <a:ea typeface="Times New Roman"/>
                          <a:cs typeface="Arial" pitchFamily="34" charset="0"/>
                        </a:rPr>
                        <a:t>= 16 значимо  при </a:t>
                      </a:r>
                      <a:r>
                        <a:rPr lang="ru-RU" sz="1600" dirty="0" err="1">
                          <a:latin typeface="Arial" pitchFamily="34" charset="0"/>
                          <a:ea typeface="Times New Roman"/>
                          <a:cs typeface="Arial" pitchFamily="34" charset="0"/>
                        </a:rPr>
                        <a:t>ρ </a:t>
                      </a:r>
                      <a:r>
                        <a:rPr lang="ru-RU" sz="1600" dirty="0">
                          <a:latin typeface="Arial" pitchFamily="34" charset="0"/>
                          <a:ea typeface="Times New Roman"/>
                          <a:cs typeface="Arial" pitchFamily="34" charset="0"/>
                        </a:rPr>
                        <a:t>≤ 0, 01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48</TotalTime>
  <Words>947</Words>
  <Application>Microsoft Office PowerPoint</Application>
  <PresentationFormat>Экран (4:3)</PresentationFormat>
  <Paragraphs>138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Официальная</vt:lpstr>
      <vt:lpstr>Специфика состояния инклюзивной культуры педагогов ДОО на территории Вологодской области</vt:lpstr>
      <vt:lpstr>Понятие инклюзивной культуры и ее компоненты</vt:lpstr>
      <vt:lpstr>Слайд 3</vt:lpstr>
      <vt:lpstr>Феномен инклюзивной культуры в научных исследованиях</vt:lpstr>
      <vt:lpstr>Методология эмпирического исследования</vt:lpstr>
      <vt:lpstr>Слайд 6</vt:lpstr>
      <vt:lpstr>Диагностическая программа изучения инклюзивной культуры педагогов</vt:lpstr>
      <vt:lpstr>Слайд 8</vt:lpstr>
      <vt:lpstr>Результаты изучения инклюзивной культуры педагогов</vt:lpstr>
      <vt:lpstr>Результаты эмпирического исследования</vt:lpstr>
      <vt:lpstr>Слайд 11</vt:lpstr>
      <vt:lpstr>Список литературы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Глухова Ольга Айваровна</dc:creator>
  <cp:lastModifiedBy>User</cp:lastModifiedBy>
  <cp:revision>15</cp:revision>
  <dcterms:created xsi:type="dcterms:W3CDTF">2022-09-23T06:11:16Z</dcterms:created>
  <dcterms:modified xsi:type="dcterms:W3CDTF">2022-09-24T12:28:14Z</dcterms:modified>
</cp:coreProperties>
</file>